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theme/themeOverride12.xml" ContentType="application/vnd.openxmlformats-officedocument.themeOverr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theme/themeOverride5.xml" ContentType="application/vnd.openxmlformats-officedocument.themeOverride+xml"/>
  <Override PartName="/ppt/charts/chart28.xml" ContentType="application/vnd.openxmlformats-officedocument.drawingml.char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drawings/drawing17.xml" ContentType="application/vnd.openxmlformats-officedocument.drawingml.chartshapes+xml"/>
  <Override PartName="/ppt/theme/themeOverride1.xml" ContentType="application/vnd.openxmlformats-officedocument.themeOverride+xml"/>
  <Override PartName="/ppt/charts/chart24.xml" ContentType="application/vnd.openxmlformats-officedocument.drawingml.chart+xml"/>
  <Override PartName="/ppt/drawings/drawing28.xml" ContentType="application/vnd.openxmlformats-officedocument.drawingml.chartshapes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drawings/drawing13.xml" ContentType="application/vnd.openxmlformats-officedocument.drawingml.chartshapes+xml"/>
  <Override PartName="/ppt/charts/chart20.xml" ContentType="application/vnd.openxmlformats-officedocument.drawingml.chart+xml"/>
  <Override PartName="/ppt/drawings/drawing24.xml" ContentType="application/vnd.openxmlformats-officedocument.drawingml.chartshapes+xml"/>
  <Override PartName="/ppt/charts/chart3.xml" ContentType="application/vnd.openxmlformats-officedocument.drawingml.chart+xml"/>
  <Override PartName="/ppt/drawings/drawing7.xml" ContentType="application/vnd.openxmlformats-officedocument.drawingml.chartshapes+xml"/>
  <Override PartName="/ppt/drawings/drawing20.xml" ContentType="application/vnd.openxmlformats-officedocument.drawingml.chartshapes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theme/themeOverride8.xml" ContentType="application/vnd.openxmlformats-officedocument.themeOverride+xml"/>
  <Override PartName="/ppt/charts/chart29.xml" ContentType="application/vnd.openxmlformats-officedocument.drawingml.chart+xml"/>
  <Override PartName="/ppt/theme/themeOverride11.xml" ContentType="application/vnd.openxmlformats-officedocument.themeOverr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theme/themeOverride6.xml" ContentType="application/vnd.openxmlformats-officedocument.themeOverride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theme/themeOverride4.xml" ContentType="application/vnd.openxmlformats-officedocument.themeOverride+xml"/>
  <Override PartName="/ppt/charts/chart25.xml" ContentType="application/vnd.openxmlformats-officedocument.drawingml.chart+xml"/>
  <Override PartName="/ppt/drawings/drawing29.xml" ContentType="application/vnd.openxmlformats-officedocument.drawingml.chartshape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drawings/drawing18.xml" ContentType="application/vnd.openxmlformats-officedocument.drawingml.chartshapes+xml"/>
  <Override PartName="/ppt/theme/themeOverride2.xml" ContentType="application/vnd.openxmlformats-officedocument.themeOverride+xml"/>
  <Override PartName="/ppt/charts/chart23.xml" ContentType="application/vnd.openxmlformats-officedocument.drawingml.chart+xml"/>
  <Override PartName="/ppt/drawings/drawing27.xml" ContentType="application/vnd.openxmlformats-officedocument.drawingml.chartshapes+xml"/>
  <Override PartName="/ppt/charts/chart3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drawings/drawing16.xml" ContentType="application/vnd.openxmlformats-officedocument.drawingml.chartshapes+xml"/>
  <Override PartName="/ppt/charts/chart21.xml" ContentType="application/vnd.openxmlformats-officedocument.drawingml.chart+xml"/>
  <Override PartName="/ppt/drawings/drawing25.xml" ContentType="application/vnd.openxmlformats-officedocument.drawingml.chartshapes+xml"/>
  <Override PartName="/ppt/charts/chart30.xml" ContentType="application/vnd.openxmlformats-officedocument.drawingml.char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rawings/drawing14.xml" ContentType="application/vnd.openxmlformats-officedocument.drawingml.chartshapes+xml"/>
  <Override PartName="/ppt/drawings/drawing23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drawings/drawing8.xml" ContentType="application/vnd.openxmlformats-officedocument.drawingml.chartshapes+xml"/>
  <Override PartName="/ppt/drawings/drawing12.xml" ContentType="application/vnd.openxmlformats-officedocument.drawingml.chartshapes+xml"/>
  <Override PartName="/ppt/drawings/drawing21.xml" ContentType="application/vnd.openxmlformats-officedocument.drawingml.chartshapes+xml"/>
  <Override PartName="/ppt/notesSlides/notesSlide6.xml" ContentType="application/vnd.openxmlformats-officedocument.presentationml.notesSlide+xml"/>
  <Override PartName="/ppt/drawings/drawing30.xml" ContentType="application/vnd.openxmlformats-officedocument.drawingml.chartshapes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ppt/notesSlides/notesSlide4.xml" ContentType="application/vnd.openxmlformats-officedocument.presentationml.notesSlide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drawings/drawing4.xml" ContentType="application/vnd.openxmlformats-officedocument.drawingml.chartshapes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rawings/drawing19.xml" ContentType="application/vnd.openxmlformats-officedocument.drawingml.chartshapes+xml"/>
  <Override PartName="/ppt/theme/themeOverride3.xml" ContentType="application/vnd.openxmlformats-officedocument.themeOverride+xml"/>
  <Override PartName="/ppt/charts/chart26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slides/slide12.xml" ContentType="application/vnd.openxmlformats-officedocument.presentationml.slide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drawings/drawing15.xml" ContentType="application/vnd.openxmlformats-officedocument.drawingml.chartshapes+xml"/>
  <Override PartName="/ppt/charts/chart22.xml" ContentType="application/vnd.openxmlformats-officedocument.drawingml.chart+xml"/>
  <Override PartName="/ppt/drawings/drawing26.xml" ContentType="application/vnd.openxmlformats-officedocument.drawingml.chartshapes+xml"/>
  <Override PartName="/ppt/drawings/drawing9.xml" ContentType="application/vnd.openxmlformats-officedocument.drawingml.chartshapes+xml"/>
  <Override PartName="/ppt/drawings/drawing22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drawings/drawing11.xml" ContentType="application/vnd.openxmlformats-officedocument.drawingml.chartshapes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30"/>
  </p:notesMasterIdLst>
  <p:sldIdLst>
    <p:sldId id="256" r:id="rId3"/>
    <p:sldId id="277" r:id="rId4"/>
    <p:sldId id="279" r:id="rId5"/>
    <p:sldId id="280" r:id="rId6"/>
    <p:sldId id="281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82" r:id="rId17"/>
    <p:sldId id="258" r:id="rId18"/>
    <p:sldId id="259" r:id="rId19"/>
    <p:sldId id="265" r:id="rId20"/>
    <p:sldId id="261" r:id="rId21"/>
    <p:sldId id="262" r:id="rId22"/>
    <p:sldId id="263" r:id="rId23"/>
    <p:sldId id="283" r:id="rId24"/>
    <p:sldId id="287" r:id="rId25"/>
    <p:sldId id="284" r:id="rId26"/>
    <p:sldId id="264" r:id="rId27"/>
    <p:sldId id="285" r:id="rId28"/>
    <p:sldId id="286" r:id="rId29"/>
  </p:sldIdLst>
  <p:sldSz cx="9144000" cy="6858000" type="screen4x3"/>
  <p:notesSz cx="6799263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lddatab\ldf\Common\William\Temporary%20London%20Stats%202002-11%20v19.xlsm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\\lddatab\ldf\Common\William\Temporary%20London%20Stats%202002-11%20v19.xlsm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\\lddatab\ldf\Common\William\Temporary%20London%20Stats%202002-11%20v19.xlsm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\\lddatab\ldf\Common\William\Temporary%20London%20Stats%202002-11%20v19.xlsm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oleObject" Target="file:///\\lddatab\ldf\Common\William\Temporary%20London%20Stats%202002-11%20v19.xlsm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oleObject" Target="file:///\\lddatab\ldf\Common\William\Temporary%20London%20Stats%202002-11%20v19.xlsm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oleObject" Target="file:///\\lddatab\ldf\Common\William\Temporary%20London%20Stats%202002-11%20v19.xlsm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oleObject" Target="file:///\\lddatab\ldf\Common\William\Temporary%20London%20Stats%202002-11%20v19.xlsm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oleObject" Target="file:///\\lddatab\ldf\Common\William\Temporary%20London%20Stats%202002-11%20v19.xlsm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8.xml"/><Relationship Id="rId1" Type="http://schemas.openxmlformats.org/officeDocument/2006/relationships/oleObject" Target="file:///\\lddatab\ldf\Common\William\Temporary%20London%20Stats%202002-11%20v19.xlsm" TargetMode="Externa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9.xml"/><Relationship Id="rId2" Type="http://schemas.openxmlformats.org/officeDocument/2006/relationships/oleObject" Target="file:///\\lddatab\ldf\Common\William\Temporary%20London%20Stats%202002-11%20v19.xlsm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lddatab\ldf\Common\William\Temporary%20London%20Stats%202002-11%20v19.xlsm" TargetMode="Externa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0.xml"/><Relationship Id="rId2" Type="http://schemas.openxmlformats.org/officeDocument/2006/relationships/oleObject" Target="file:///\\lddatab\ldf\Common\William\Temporary%20London%20Stats%202002-11%20v19.xlsm" TargetMode="External"/><Relationship Id="rId1" Type="http://schemas.openxmlformats.org/officeDocument/2006/relationships/themeOverride" Target="../theme/themeOverride2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1.xml"/><Relationship Id="rId2" Type="http://schemas.openxmlformats.org/officeDocument/2006/relationships/oleObject" Target="file:///\\lddatab\ldf\Common\William\Temporary%20London%20Stats%202002-11%20v19.xlsm" TargetMode="External"/><Relationship Id="rId1" Type="http://schemas.openxmlformats.org/officeDocument/2006/relationships/themeOverride" Target="../theme/themeOverride3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2.xml"/><Relationship Id="rId2" Type="http://schemas.openxmlformats.org/officeDocument/2006/relationships/oleObject" Target="file:///\\lddatab\ldf\Common\William\Temporary%20London%20Stats%202002-11%20v19.xlsm" TargetMode="External"/><Relationship Id="rId1" Type="http://schemas.openxmlformats.org/officeDocument/2006/relationships/themeOverride" Target="../theme/themeOverride4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3.xml"/><Relationship Id="rId2" Type="http://schemas.openxmlformats.org/officeDocument/2006/relationships/oleObject" Target="file:///\\lddatab\ldf\Common\William\Temporary%20London%20Stats%202002-11%20v19.xlsm" TargetMode="External"/><Relationship Id="rId1" Type="http://schemas.openxmlformats.org/officeDocument/2006/relationships/themeOverride" Target="../theme/themeOverride5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4.xml"/><Relationship Id="rId2" Type="http://schemas.openxmlformats.org/officeDocument/2006/relationships/oleObject" Target="file:///\\lddatab\ldf\Common\William\Temporary%20London%20Stats%202002-11%20v19.xlsm" TargetMode="External"/><Relationship Id="rId1" Type="http://schemas.openxmlformats.org/officeDocument/2006/relationships/themeOverride" Target="../theme/themeOverride6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5.xml"/><Relationship Id="rId2" Type="http://schemas.openxmlformats.org/officeDocument/2006/relationships/oleObject" Target="file:///\\lddatab\ldf\Common\William\Temporary%20London%20Stats%202002-11%20v19.xlsm" TargetMode="External"/><Relationship Id="rId1" Type="http://schemas.openxmlformats.org/officeDocument/2006/relationships/themeOverride" Target="../theme/themeOverride7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6.xml"/><Relationship Id="rId2" Type="http://schemas.openxmlformats.org/officeDocument/2006/relationships/oleObject" Target="file:///\\lddatab\ldf\Common\William\Temporary%20London%20Stats%202002-11%20v19.xlsm" TargetMode="External"/><Relationship Id="rId1" Type="http://schemas.openxmlformats.org/officeDocument/2006/relationships/themeOverride" Target="../theme/themeOverride8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7.xml"/><Relationship Id="rId2" Type="http://schemas.openxmlformats.org/officeDocument/2006/relationships/oleObject" Target="file:///\\lddatab\ldf\Common\William\Temporary%20London%20Stats%202002-11%20v19.xlsm" TargetMode="External"/><Relationship Id="rId1" Type="http://schemas.openxmlformats.org/officeDocument/2006/relationships/themeOverride" Target="../theme/themeOverride9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8.xml"/><Relationship Id="rId2" Type="http://schemas.openxmlformats.org/officeDocument/2006/relationships/oleObject" Target="file:///\\lddatab\ldf\Common\William\Temporary%20London%20Stats%202002-11%20v19.xlsm" TargetMode="External"/><Relationship Id="rId1" Type="http://schemas.openxmlformats.org/officeDocument/2006/relationships/themeOverride" Target="../theme/themeOverride10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9.xml"/><Relationship Id="rId2" Type="http://schemas.openxmlformats.org/officeDocument/2006/relationships/oleObject" Target="file:///\\lddatab\ldf\Common\William\Temporary%20London%20Stats%202002-11%20v19.xlsm" TargetMode="External"/><Relationship Id="rId1" Type="http://schemas.openxmlformats.org/officeDocument/2006/relationships/themeOverride" Target="../theme/themeOverride1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lddatab\ldf\Common\William\Temporary%20London%20Stats%202002-11%20v19.xlsm" TargetMode="Externa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0.xml"/><Relationship Id="rId2" Type="http://schemas.openxmlformats.org/officeDocument/2006/relationships/oleObject" Target="file:///\\lddatab\ldf\Common\William\Temporary%20London%20Stats%202002-11%20v19.xlsm" TargetMode="External"/><Relationship Id="rId1" Type="http://schemas.openxmlformats.org/officeDocument/2006/relationships/themeOverride" Target="../theme/themeOverride12.xm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\\lddatab\ldf\Common\William\Master_Files\London%20Stats%202002-11%20Master%20v19.xlsm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\\lddatab\ldf\Common\William\Master_Files\London%20Stats%202002-11%20Master%20v19.xlsm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lddatab\ldf\Common\William\Temporary%20London%20Stats%202002-11%20v19.xlsm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\\lddatab\ldf\Common\William\Temporary%20London%20Stats%202002-11%20v19.xlsm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\\lddatab\ldf\Common\William\Temporary%20London%20Stats%202002-11%20v19.xlsm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\\lddatab\ldf\Common\William\Temporary%20London%20Stats%202002-11%20v19.xlsm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\\lddatab\ldf\Common\William\Temporary%20London%20Stats%202002-11%20v19.xlsm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\\lddatab\ldf\Common\William\Temporary%20London%20Stats%202002-11%20v19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>
        <c:manualLayout>
          <c:layoutTarget val="inner"/>
          <c:xMode val="edge"/>
          <c:yMode val="edge"/>
          <c:x val="9.2225032339098831E-2"/>
          <c:y val="3.3265976584387652E-2"/>
          <c:w val="0.85870399645941076"/>
          <c:h val="0.86641682149281918"/>
        </c:manualLayout>
      </c:layout>
      <c:barChart>
        <c:barDir val="col"/>
        <c:grouping val="stacked"/>
        <c:ser>
          <c:idx val="1"/>
          <c:order val="1"/>
          <c:tx>
            <c:strRef>
              <c:f>'New Summary'!$A$171</c:f>
              <c:strCache>
                <c:ptCount val="1"/>
                <c:pt idx="0">
                  <c:v>Total Expenditure</c:v>
                </c:pt>
              </c:strCache>
            </c:strRef>
          </c:tx>
          <c:val>
            <c:numRef>
              <c:f>'New Summary'!$B$171:$K$171</c:f>
              <c:numCache>
                <c:formatCode>#,##0</c:formatCode>
                <c:ptCount val="10"/>
                <c:pt idx="0">
                  <c:v>64.318169661129659</c:v>
                </c:pt>
                <c:pt idx="1">
                  <c:v>73.797466519197542</c:v>
                </c:pt>
                <c:pt idx="2">
                  <c:v>74.320286517365489</c:v>
                </c:pt>
                <c:pt idx="3">
                  <c:v>76.200195181925466</c:v>
                </c:pt>
                <c:pt idx="4">
                  <c:v>82.381256954269361</c:v>
                </c:pt>
                <c:pt idx="5">
                  <c:v>98.285786158401933</c:v>
                </c:pt>
                <c:pt idx="6">
                  <c:v>94.891038829011279</c:v>
                </c:pt>
                <c:pt idx="7">
                  <c:v>88.011745159098908</c:v>
                </c:pt>
                <c:pt idx="8">
                  <c:v>92.133068680276864</c:v>
                </c:pt>
                <c:pt idx="9">
                  <c:v>97.809570956713259</c:v>
                </c:pt>
              </c:numCache>
            </c:numRef>
          </c:val>
        </c:ser>
        <c:overlap val="100"/>
        <c:axId val="85861888"/>
        <c:axId val="100131584"/>
      </c:barChart>
      <c:lineChart>
        <c:grouping val="standard"/>
        <c:ser>
          <c:idx val="0"/>
          <c:order val="0"/>
          <c:tx>
            <c:strRef>
              <c:f>'New Summary'!$A$152</c:f>
              <c:strCache>
                <c:ptCount val="1"/>
                <c:pt idx="0">
                  <c:v>Total Income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diamond"/>
            <c:size val="12"/>
            <c:spPr>
              <a:solidFill>
                <a:schemeClr val="tx1"/>
              </a:solidFill>
              <a:ln>
                <a:solidFill>
                  <a:schemeClr val="bg1"/>
                </a:solidFill>
              </a:ln>
            </c:spPr>
          </c:marker>
          <c:cat>
            <c:numRef>
              <c:f>'New Summary'!$B$103:$K$103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Summary'!$B$152:$K$152</c:f>
              <c:numCache>
                <c:formatCode>#,##0</c:formatCode>
                <c:ptCount val="10"/>
                <c:pt idx="0">
                  <c:v>61.518461590371075</c:v>
                </c:pt>
                <c:pt idx="1">
                  <c:v>74.254067703880878</c:v>
                </c:pt>
                <c:pt idx="2">
                  <c:v>72.791047710099917</c:v>
                </c:pt>
                <c:pt idx="3">
                  <c:v>71.661402709023719</c:v>
                </c:pt>
                <c:pt idx="4">
                  <c:v>84.820347982819158</c:v>
                </c:pt>
                <c:pt idx="5">
                  <c:v>98.20380576075091</c:v>
                </c:pt>
                <c:pt idx="6">
                  <c:v>100.48095746156346</c:v>
                </c:pt>
                <c:pt idx="7">
                  <c:v>86.784411284347385</c:v>
                </c:pt>
                <c:pt idx="8">
                  <c:v>92.033306510818448</c:v>
                </c:pt>
                <c:pt idx="9">
                  <c:v>96.450566349622065</c:v>
                </c:pt>
              </c:numCache>
            </c:numRef>
          </c:val>
        </c:ser>
        <c:marker val="1"/>
        <c:axId val="85861888"/>
        <c:axId val="100131584"/>
      </c:lineChart>
      <c:catAx>
        <c:axId val="85861888"/>
        <c:scaling>
          <c:orientation val="minMax"/>
        </c:scaling>
        <c:axPos val="b"/>
        <c:tickLblPos val="nextTo"/>
        <c:crossAx val="100131584"/>
        <c:crosses val="autoZero"/>
        <c:auto val="1"/>
        <c:lblAlgn val="ctr"/>
        <c:lblOffset val="100"/>
      </c:catAx>
      <c:valAx>
        <c:axId val="100131584"/>
        <c:scaling>
          <c:orientation val="minMax"/>
        </c:scaling>
        <c:axPos val="l"/>
        <c:majorGridlines/>
        <c:title>
          <c:tx>
            <c:strRef>
              <c:f>'New Summary'!$A$103</c:f>
              <c:strCache>
                <c:ptCount val="1"/>
                <c:pt idx="0">
                  <c:v>£'million</c:v>
                </c:pt>
              </c:strCache>
            </c:strRef>
          </c:tx>
          <c:layout/>
          <c:txPr>
            <a:bodyPr rot="-5400000" vert="horz"/>
            <a:lstStyle/>
            <a:p>
              <a:pPr>
                <a:defRPr b="0"/>
              </a:pPr>
              <a:endParaRPr lang="en-US"/>
            </a:p>
          </c:txPr>
        </c:title>
        <c:numFmt formatCode="#,##0" sourceLinked="1"/>
        <c:tickLblPos val="nextTo"/>
        <c:crossAx val="858618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9226028619770874"/>
          <c:y val="0.58591978342275686"/>
          <c:w val="0.42320616470665395"/>
          <c:h val="0.24875789944908094"/>
        </c:manualLayout>
      </c:layout>
      <c:spPr>
        <a:solidFill>
          <a:schemeClr val="bg1"/>
        </a:solidFill>
      </c:spPr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plotArea>
      <c:layout>
        <c:manualLayout>
          <c:layoutTarget val="inner"/>
          <c:xMode val="edge"/>
          <c:yMode val="edge"/>
          <c:x val="9.2225032339098748E-2"/>
          <c:y val="3.3265976584387631E-2"/>
          <c:w val="0.85500100378710364"/>
          <c:h val="0.86641682149281918"/>
        </c:manualLayout>
      </c:layout>
      <c:barChart>
        <c:barDir val="col"/>
        <c:grouping val="stacked"/>
        <c:ser>
          <c:idx val="2"/>
          <c:order val="0"/>
          <c:tx>
            <c:strRef>
              <c:f>'New Summary'!$A$158</c:f>
              <c:strCache>
                <c:ptCount val="1"/>
                <c:pt idx="0">
                  <c:v>Salaries:</c:v>
                </c:pt>
              </c:strCache>
            </c:strRef>
          </c:tx>
          <c:cat>
            <c:numRef>
              <c:f>'New Summary'!$B$136:$K$136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Summary'!$B$158:$K$158</c:f>
              <c:numCache>
                <c:formatCode>#,##0</c:formatCode>
                <c:ptCount val="10"/>
                <c:pt idx="0">
                  <c:v>7.5281542997120443</c:v>
                </c:pt>
                <c:pt idx="1">
                  <c:v>8.9498786005863789</c:v>
                </c:pt>
                <c:pt idx="2">
                  <c:v>8.6965615063596591</c:v>
                </c:pt>
                <c:pt idx="3">
                  <c:v>9.3529864681758568</c:v>
                </c:pt>
                <c:pt idx="4">
                  <c:v>9.2230397401780984</c:v>
                </c:pt>
                <c:pt idx="5">
                  <c:v>13.660917998688337</c:v>
                </c:pt>
                <c:pt idx="6">
                  <c:v>14.466539754765334</c:v>
                </c:pt>
                <c:pt idx="7">
                  <c:v>16.091668525384431</c:v>
                </c:pt>
                <c:pt idx="8">
                  <c:v>16.580586787992289</c:v>
                </c:pt>
                <c:pt idx="9">
                  <c:v>17.389536793952132</c:v>
                </c:pt>
              </c:numCache>
            </c:numRef>
          </c:val>
        </c:ser>
        <c:overlap val="100"/>
        <c:axId val="85347328"/>
        <c:axId val="85902080"/>
      </c:barChart>
      <c:catAx>
        <c:axId val="85347328"/>
        <c:scaling>
          <c:orientation val="minMax"/>
        </c:scaling>
        <c:axPos val="b"/>
        <c:numFmt formatCode="General" sourceLinked="1"/>
        <c:tickLblPos val="nextTo"/>
        <c:crossAx val="85902080"/>
        <c:crosses val="autoZero"/>
        <c:auto val="1"/>
        <c:lblAlgn val="ctr"/>
        <c:lblOffset val="100"/>
      </c:catAx>
      <c:valAx>
        <c:axId val="85902080"/>
        <c:scaling>
          <c:orientation val="minMax"/>
        </c:scaling>
        <c:axPos val="l"/>
        <c:majorGridlines/>
        <c:title>
          <c:tx>
            <c:strRef>
              <c:f>'New Summary'!$A$103</c:f>
              <c:strCache>
                <c:ptCount val="1"/>
                <c:pt idx="0">
                  <c:v>£'million</c:v>
                </c:pt>
              </c:strCache>
            </c:strRef>
          </c:tx>
          <c:layout/>
          <c:txPr>
            <a:bodyPr rot="-5400000" vert="horz"/>
            <a:lstStyle/>
            <a:p>
              <a:pPr>
                <a:defRPr b="0"/>
              </a:pPr>
              <a:endParaRPr lang="en-US"/>
            </a:p>
          </c:txPr>
        </c:title>
        <c:numFmt formatCode="#,##0" sourceLinked="1"/>
        <c:tickLblPos val="nextTo"/>
        <c:crossAx val="8534732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4457297142422771"/>
          <c:y val="0.6803770039660495"/>
          <c:w val="0.29784215009248488"/>
          <c:h val="0.10977902807977249"/>
        </c:manualLayout>
      </c:layout>
      <c:spPr>
        <a:solidFill>
          <a:schemeClr val="bg1"/>
        </a:solidFill>
      </c:spPr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>
        <c:manualLayout>
          <c:layoutTarget val="inner"/>
          <c:xMode val="edge"/>
          <c:yMode val="edge"/>
          <c:x val="9.2225032339098748E-2"/>
          <c:y val="3.6262231266035574E-2"/>
          <c:w val="0.82662828598012961"/>
          <c:h val="0.86641682149281918"/>
        </c:manualLayout>
      </c:layout>
      <c:barChart>
        <c:barDir val="col"/>
        <c:grouping val="clustered"/>
        <c:ser>
          <c:idx val="0"/>
          <c:order val="0"/>
          <c:tx>
            <c:strRef>
              <c:f>'New Summary'!$A$157</c:f>
              <c:strCache>
                <c:ptCount val="1"/>
                <c:pt idx="0">
                  <c:v>Common Fund paid</c:v>
                </c:pt>
              </c:strCache>
            </c:strRef>
          </c:tx>
          <c:spPr>
            <a:solidFill>
              <a:srgbClr val="4F81BD">
                <a:lumMod val="40000"/>
                <a:lumOff val="60000"/>
              </a:srgbClr>
            </a:solidFill>
          </c:spPr>
          <c:cat>
            <c:numRef>
              <c:f>'New Summary'!$B$136:$K$136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Summary'!$B$157:$K$157</c:f>
              <c:numCache>
                <c:formatCode>#,##0</c:formatCode>
                <c:ptCount val="10"/>
                <c:pt idx="0">
                  <c:v>12.883947194993754</c:v>
                </c:pt>
                <c:pt idx="1">
                  <c:v>14.589356603557164</c:v>
                </c:pt>
                <c:pt idx="2">
                  <c:v>15.704284920338221</c:v>
                </c:pt>
                <c:pt idx="3">
                  <c:v>16.375677178013387</c:v>
                </c:pt>
                <c:pt idx="4">
                  <c:v>16.319960222992947</c:v>
                </c:pt>
                <c:pt idx="5">
                  <c:v>17.384518381660389</c:v>
                </c:pt>
                <c:pt idx="6">
                  <c:v>18.768007830373879</c:v>
                </c:pt>
                <c:pt idx="7">
                  <c:v>19.338116590612156</c:v>
                </c:pt>
                <c:pt idx="8">
                  <c:v>19.720159726410937</c:v>
                </c:pt>
                <c:pt idx="9">
                  <c:v>20.431519350779297</c:v>
                </c:pt>
              </c:numCache>
            </c:numRef>
          </c:val>
        </c:ser>
        <c:ser>
          <c:idx val="1"/>
          <c:order val="1"/>
          <c:tx>
            <c:v>Unrestricted Income</c:v>
          </c:tx>
          <c:cat>
            <c:numRef>
              <c:f>'New Summary'!$B$136:$K$136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Summary'!$B$119:$K$119</c:f>
              <c:numCache>
                <c:formatCode>#,##0</c:formatCode>
                <c:ptCount val="10"/>
                <c:pt idx="0">
                  <c:v>49.712499583367048</c:v>
                </c:pt>
                <c:pt idx="1">
                  <c:v>59.072387310035353</c:v>
                </c:pt>
                <c:pt idx="2">
                  <c:v>56.252394535317755</c:v>
                </c:pt>
                <c:pt idx="3">
                  <c:v>55.47412984215903</c:v>
                </c:pt>
                <c:pt idx="4">
                  <c:v>60.305266286368209</c:v>
                </c:pt>
                <c:pt idx="5">
                  <c:v>66.151225863241734</c:v>
                </c:pt>
                <c:pt idx="6">
                  <c:v>72.847938930219243</c:v>
                </c:pt>
                <c:pt idx="7">
                  <c:v>71.432990644267605</c:v>
                </c:pt>
                <c:pt idx="8">
                  <c:v>74.907037893673589</c:v>
                </c:pt>
                <c:pt idx="9">
                  <c:v>77.493143216823029</c:v>
                </c:pt>
              </c:numCache>
            </c:numRef>
          </c:val>
        </c:ser>
        <c:axId val="86735872"/>
        <c:axId val="86738048"/>
      </c:barChart>
      <c:lineChart>
        <c:grouping val="standard"/>
        <c:ser>
          <c:idx val="2"/>
          <c:order val="2"/>
          <c:tx>
            <c:strRef>
              <c:f>'New Summary'!$A$214</c:f>
              <c:strCache>
                <c:ptCount val="1"/>
                <c:pt idx="0">
                  <c:v>Common Fund as % of Income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diamond"/>
            <c:size val="11"/>
            <c:spPr>
              <a:solidFill>
                <a:schemeClr val="tx1"/>
              </a:solidFill>
              <a:ln>
                <a:solidFill>
                  <a:schemeClr val="bg1"/>
                </a:solidFill>
              </a:ln>
            </c:spPr>
          </c:marker>
          <c:val>
            <c:numRef>
              <c:f>'New Summary'!$B$214:$K$214</c:f>
              <c:numCache>
                <c:formatCode>0.0%</c:formatCode>
                <c:ptCount val="10"/>
                <c:pt idx="0">
                  <c:v>0.20943220720932931</c:v>
                </c:pt>
                <c:pt idx="1">
                  <c:v>0.19647888734847921</c:v>
                </c:pt>
                <c:pt idx="2">
                  <c:v>0.21574472980362408</c:v>
                </c:pt>
                <c:pt idx="3">
                  <c:v>0.22851460561699743</c:v>
                </c:pt>
                <c:pt idx="4">
                  <c:v>0.19240619274868595</c:v>
                </c:pt>
                <c:pt idx="5">
                  <c:v>0.17702489477865482</c:v>
                </c:pt>
                <c:pt idx="6">
                  <c:v>0.18678173759991473</c:v>
                </c:pt>
                <c:pt idx="7">
                  <c:v>0.22282938035093924</c:v>
                </c:pt>
                <c:pt idx="8">
                  <c:v>0.21427198993543545</c:v>
                </c:pt>
                <c:pt idx="9">
                  <c:v>0.21183410449574194</c:v>
                </c:pt>
              </c:numCache>
            </c:numRef>
          </c:val>
        </c:ser>
        <c:marker val="1"/>
        <c:axId val="100913920"/>
        <c:axId val="86739968"/>
      </c:lineChart>
      <c:catAx>
        <c:axId val="86735872"/>
        <c:scaling>
          <c:orientation val="minMax"/>
        </c:scaling>
        <c:axPos val="b"/>
        <c:numFmt formatCode="General" sourceLinked="1"/>
        <c:tickLblPos val="nextTo"/>
        <c:crossAx val="86738048"/>
        <c:crosses val="autoZero"/>
        <c:auto val="1"/>
        <c:lblAlgn val="ctr"/>
        <c:lblOffset val="100"/>
      </c:catAx>
      <c:valAx>
        <c:axId val="86738048"/>
        <c:scaling>
          <c:orientation val="minMax"/>
        </c:scaling>
        <c:axPos val="l"/>
        <c:majorGridlines/>
        <c:title>
          <c:tx>
            <c:strRef>
              <c:f>'New Summary'!$A$103</c:f>
              <c:strCache>
                <c:ptCount val="1"/>
                <c:pt idx="0">
                  <c:v>£'million</c:v>
                </c:pt>
              </c:strCache>
            </c:strRef>
          </c:tx>
          <c:txPr>
            <a:bodyPr rot="-5400000" vert="horz"/>
            <a:lstStyle/>
            <a:p>
              <a:pPr>
                <a:defRPr b="0"/>
              </a:pPr>
              <a:endParaRPr lang="en-US"/>
            </a:p>
          </c:txPr>
        </c:title>
        <c:numFmt formatCode="#,##0" sourceLinked="1"/>
        <c:tickLblPos val="nextTo"/>
        <c:crossAx val="86735872"/>
        <c:crosses val="autoZero"/>
        <c:crossBetween val="between"/>
      </c:valAx>
      <c:valAx>
        <c:axId val="86739968"/>
        <c:scaling>
          <c:orientation val="minMax"/>
          <c:max val="0.30000000000000032"/>
          <c:min val="0"/>
        </c:scaling>
        <c:axPos val="r"/>
        <c:numFmt formatCode="0%" sourceLinked="0"/>
        <c:tickLblPos val="nextTo"/>
        <c:crossAx val="100913920"/>
        <c:crosses val="max"/>
        <c:crossBetween val="between"/>
      </c:valAx>
      <c:catAx>
        <c:axId val="100913920"/>
        <c:scaling>
          <c:orientation val="minMax"/>
        </c:scaling>
        <c:delete val="1"/>
        <c:axPos val="b"/>
        <c:tickLblPos val="none"/>
        <c:crossAx val="86739968"/>
        <c:crosses val="autoZero"/>
        <c:auto val="1"/>
        <c:lblAlgn val="ctr"/>
        <c:lblOffset val="100"/>
      </c:cat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1110455193151387"/>
          <c:y val="0.45435032089495486"/>
          <c:w val="0.44302624003212759"/>
          <c:h val="0.20381035488698931"/>
        </c:manualLayout>
      </c:layout>
      <c:spPr>
        <a:solidFill>
          <a:prstClr val="white"/>
        </a:solidFill>
      </c:spPr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plotArea>
      <c:layout>
        <c:manualLayout>
          <c:layoutTarget val="inner"/>
          <c:xMode val="edge"/>
          <c:yMode val="edge"/>
          <c:x val="9.2225032339098748E-2"/>
          <c:y val="3.3265976584387631E-2"/>
          <c:w val="0.85518904992861233"/>
          <c:h val="0.86641682149281918"/>
        </c:manualLayout>
      </c:layout>
      <c:barChart>
        <c:barDir val="col"/>
        <c:grouping val="stacked"/>
        <c:ser>
          <c:idx val="1"/>
          <c:order val="0"/>
          <c:tx>
            <c:strRef>
              <c:f>'New Summary'!$A$181</c:f>
              <c:strCache>
                <c:ptCount val="1"/>
                <c:pt idx="0">
                  <c:v>Legacies</c:v>
                </c:pt>
              </c:strCache>
            </c:strRef>
          </c:tx>
          <c:cat>
            <c:numRef>
              <c:f>'New Summary'!$B$136:$K$136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Summary'!$B$181:$K$181</c:f>
              <c:numCache>
                <c:formatCode>#,##0</c:formatCode>
                <c:ptCount val="10"/>
                <c:pt idx="0">
                  <c:v>2.6038009999999998</c:v>
                </c:pt>
                <c:pt idx="1">
                  <c:v>1.69696</c:v>
                </c:pt>
                <c:pt idx="2">
                  <c:v>1.9335259999999999</c:v>
                </c:pt>
                <c:pt idx="3">
                  <c:v>1.33758</c:v>
                </c:pt>
                <c:pt idx="4">
                  <c:v>1.71615004</c:v>
                </c:pt>
                <c:pt idx="5">
                  <c:v>1.7848112466666666</c:v>
                </c:pt>
                <c:pt idx="6">
                  <c:v>1.7453678556333334</c:v>
                </c:pt>
                <c:pt idx="7">
                  <c:v>1.8697766599999992</c:v>
                </c:pt>
                <c:pt idx="8">
                  <c:v>1.2825549999999999</c:v>
                </c:pt>
                <c:pt idx="9">
                  <c:v>2.3307709999999981</c:v>
                </c:pt>
              </c:numCache>
            </c:numRef>
          </c:val>
        </c:ser>
        <c:overlap val="100"/>
        <c:axId val="103886848"/>
        <c:axId val="103888384"/>
      </c:barChart>
      <c:catAx>
        <c:axId val="103886848"/>
        <c:scaling>
          <c:orientation val="minMax"/>
        </c:scaling>
        <c:axPos val="b"/>
        <c:numFmt formatCode="General" sourceLinked="1"/>
        <c:tickLblPos val="nextTo"/>
        <c:crossAx val="103888384"/>
        <c:crosses val="autoZero"/>
        <c:auto val="1"/>
        <c:lblAlgn val="ctr"/>
        <c:lblOffset val="100"/>
      </c:catAx>
      <c:valAx>
        <c:axId val="103888384"/>
        <c:scaling>
          <c:orientation val="minMax"/>
        </c:scaling>
        <c:axPos val="l"/>
        <c:majorGridlines/>
        <c:title>
          <c:tx>
            <c:strRef>
              <c:f>'New Summary'!$A$103</c:f>
              <c:strCache>
                <c:ptCount val="1"/>
                <c:pt idx="0">
                  <c:v>£'million</c:v>
                </c:pt>
              </c:strCache>
            </c:strRef>
          </c:tx>
          <c:txPr>
            <a:bodyPr rot="-5400000" vert="horz"/>
            <a:lstStyle/>
            <a:p>
              <a:pPr>
                <a:defRPr b="0"/>
              </a:pPr>
              <a:endParaRPr lang="en-US"/>
            </a:p>
          </c:txPr>
        </c:title>
        <c:numFmt formatCode="#,##0.0" sourceLinked="0"/>
        <c:tickLblPos val="nextTo"/>
        <c:crossAx val="10388684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4911874817118046"/>
          <c:y val="0.67869105657749362"/>
          <c:w val="0.24920228032845057"/>
          <c:h val="7.2613380310541306E-2"/>
        </c:manualLayout>
      </c:layout>
      <c:spPr>
        <a:solidFill>
          <a:prstClr val="white"/>
        </a:solidFill>
      </c:spPr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>
        <c:manualLayout>
          <c:layoutTarget val="inner"/>
          <c:xMode val="edge"/>
          <c:yMode val="edge"/>
          <c:x val="9.2225032339098748E-2"/>
          <c:y val="3.3265976584387631E-2"/>
          <c:w val="0.83915676035995967"/>
          <c:h val="0.86641682149281918"/>
        </c:manualLayout>
      </c:layout>
      <c:barChart>
        <c:barDir val="col"/>
        <c:grouping val="stacked"/>
        <c:ser>
          <c:idx val="1"/>
          <c:order val="0"/>
          <c:tx>
            <c:strRef>
              <c:f>'New Summary'!$A$262</c:f>
              <c:strCache>
                <c:ptCount val="1"/>
                <c:pt idx="0">
                  <c:v>From Prior Year</c:v>
                </c:pt>
              </c:strCache>
            </c:strRef>
          </c:tx>
          <c:cat>
            <c:numRef>
              <c:f>'New Summary'!$B$136:$K$136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Summary'!$B$262:$K$262</c:f>
              <c:numCache>
                <c:formatCode>#,##0</c:formatCode>
                <c:ptCount val="10"/>
                <c:pt idx="0">
                  <c:v>59695</c:v>
                </c:pt>
                <c:pt idx="1">
                  <c:v>63249</c:v>
                </c:pt>
                <c:pt idx="2">
                  <c:v>65278</c:v>
                </c:pt>
                <c:pt idx="3">
                  <c:v>66495</c:v>
                </c:pt>
                <c:pt idx="4">
                  <c:v>62044</c:v>
                </c:pt>
                <c:pt idx="5">
                  <c:v>66523</c:v>
                </c:pt>
                <c:pt idx="6">
                  <c:v>65349.75</c:v>
                </c:pt>
                <c:pt idx="7">
                  <c:v>67737.166666666642</c:v>
                </c:pt>
                <c:pt idx="8">
                  <c:v>68966.083333333343</c:v>
                </c:pt>
                <c:pt idx="9">
                  <c:v>69624</c:v>
                </c:pt>
              </c:numCache>
            </c:numRef>
          </c:val>
        </c:ser>
        <c:ser>
          <c:idx val="0"/>
          <c:order val="1"/>
          <c:tx>
            <c:strRef>
              <c:f>'New Summary'!$A$261</c:f>
              <c:strCache>
                <c:ptCount val="1"/>
                <c:pt idx="0">
                  <c:v>Joined in Year</c:v>
                </c:pt>
              </c:strCache>
            </c:strRef>
          </c:tx>
          <c:cat>
            <c:numRef>
              <c:f>'New Summary'!$B$103:$K$103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Summary'!$B$261:$K$261</c:f>
              <c:numCache>
                <c:formatCode>#,##0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3639</c:v>
                </c:pt>
                <c:pt idx="7">
                  <c:v>5511</c:v>
                </c:pt>
                <c:pt idx="8">
                  <c:v>5890.0000000000009</c:v>
                </c:pt>
                <c:pt idx="9">
                  <c:v>6109</c:v>
                </c:pt>
              </c:numCache>
            </c:numRef>
          </c:val>
        </c:ser>
        <c:overlap val="100"/>
        <c:axId val="104082432"/>
        <c:axId val="104088704"/>
      </c:barChart>
      <c:lineChart>
        <c:grouping val="standard"/>
        <c:ser>
          <c:idx val="2"/>
          <c:order val="2"/>
          <c:tx>
            <c:strRef>
              <c:f>'New Summary'!$A$263</c:f>
              <c:strCache>
                <c:ptCount val="1"/>
                <c:pt idx="0">
                  <c:v>5 year rolling average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diamond"/>
            <c:size val="9"/>
            <c:spPr>
              <a:solidFill>
                <a:sysClr val="windowText" lastClr="000000"/>
              </a:solidFill>
            </c:spPr>
          </c:marker>
          <c:val>
            <c:numRef>
              <c:f>'New Summary'!$B$263:$K$263</c:f>
              <c:numCache>
                <c:formatCode>General</c:formatCode>
                <c:ptCount val="10"/>
                <c:pt idx="4" formatCode="#,##0.0">
                  <c:v>63352.2</c:v>
                </c:pt>
                <c:pt idx="5" formatCode="#,##0.0">
                  <c:v>64717.8</c:v>
                </c:pt>
                <c:pt idx="6" formatCode="#,##0.0">
                  <c:v>65137.950000000012</c:v>
                </c:pt>
                <c:pt idx="7" formatCode="#,##0.0">
                  <c:v>65629.783333333311</c:v>
                </c:pt>
                <c:pt idx="8" formatCode="#,##0.0">
                  <c:v>66124</c:v>
                </c:pt>
                <c:pt idx="9" formatCode="#,##0.0">
                  <c:v>67640</c:v>
                </c:pt>
              </c:numCache>
            </c:numRef>
          </c:val>
        </c:ser>
        <c:marker val="1"/>
        <c:axId val="104082432"/>
        <c:axId val="104088704"/>
      </c:lineChart>
      <c:catAx>
        <c:axId val="104082432"/>
        <c:scaling>
          <c:orientation val="minMax"/>
        </c:scaling>
        <c:axPos val="b"/>
        <c:numFmt formatCode="General" sourceLinked="1"/>
        <c:tickLblPos val="nextTo"/>
        <c:crossAx val="104088704"/>
        <c:crosses val="autoZero"/>
        <c:auto val="1"/>
        <c:lblAlgn val="ctr"/>
        <c:lblOffset val="100"/>
      </c:catAx>
      <c:valAx>
        <c:axId val="104088704"/>
        <c:scaling>
          <c:orientation val="minMax"/>
        </c:scaling>
        <c:axPos val="l"/>
        <c:majorGridlines/>
        <c:title>
          <c:tx>
            <c:strRef>
              <c:f>'Parish Summary'!$A$253</c:f>
              <c:strCache>
                <c:ptCount val="1"/>
                <c:pt idx="0">
                  <c:v>Number</c:v>
                </c:pt>
              </c:strCache>
            </c:strRef>
          </c:tx>
          <c:spPr>
            <a:solidFill>
              <a:prstClr val="white"/>
            </a:solidFill>
          </c:spPr>
          <c:txPr>
            <a:bodyPr rot="-5400000" vert="horz"/>
            <a:lstStyle/>
            <a:p>
              <a:pPr>
                <a:defRPr b="0"/>
              </a:pPr>
              <a:endParaRPr lang="en-US"/>
            </a:p>
          </c:txPr>
        </c:title>
        <c:numFmt formatCode="#,##0" sourceLinked="1"/>
        <c:tickLblPos val="nextTo"/>
        <c:crossAx val="1040824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9987678136772691"/>
          <c:y val="0.52125408852489752"/>
          <c:w val="0.41449485410711939"/>
          <c:h val="0.2349838728436843"/>
        </c:manualLayout>
      </c:layout>
      <c:spPr>
        <a:solidFill>
          <a:schemeClr val="bg1"/>
        </a:solidFill>
      </c:spPr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>
        <c:manualLayout>
          <c:layoutTarget val="inner"/>
          <c:xMode val="edge"/>
          <c:yMode val="edge"/>
          <c:x val="9.2225032339098748E-2"/>
          <c:y val="3.3265976584387631E-2"/>
          <c:w val="0.8006527994064685"/>
          <c:h val="0.86641682149281918"/>
        </c:manualLayout>
      </c:layout>
      <c:barChart>
        <c:barDir val="col"/>
        <c:grouping val="stacked"/>
        <c:ser>
          <c:idx val="4"/>
          <c:order val="1"/>
          <c:tx>
            <c:strRef>
              <c:f>'New Summary'!$A$270</c:f>
              <c:strCache>
                <c:ptCount val="1"/>
                <c:pt idx="0">
                  <c:v>Adults - 16 and over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cat>
            <c:numRef>
              <c:f>'New Summary'!$B$103:$K$103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Summary'!$B$270:$K$270</c:f>
              <c:numCache>
                <c:formatCode>#,##0</c:formatCode>
                <c:ptCount val="10"/>
                <c:pt idx="0">
                  <c:v>42460</c:v>
                </c:pt>
                <c:pt idx="1">
                  <c:v>43626</c:v>
                </c:pt>
                <c:pt idx="2">
                  <c:v>43759.5</c:v>
                </c:pt>
                <c:pt idx="3">
                  <c:v>44864</c:v>
                </c:pt>
                <c:pt idx="4">
                  <c:v>44671.75</c:v>
                </c:pt>
                <c:pt idx="5">
                  <c:v>45046.25</c:v>
                </c:pt>
                <c:pt idx="6">
                  <c:v>43415</c:v>
                </c:pt>
                <c:pt idx="7">
                  <c:v>43400.583333333328</c:v>
                </c:pt>
                <c:pt idx="8">
                  <c:v>42971.416666666672</c:v>
                </c:pt>
                <c:pt idx="9">
                  <c:v>44329</c:v>
                </c:pt>
              </c:numCache>
            </c:numRef>
          </c:val>
        </c:ser>
        <c:ser>
          <c:idx val="1"/>
          <c:order val="2"/>
          <c:tx>
            <c:strRef>
              <c:f>'New Summary'!$A$269</c:f>
              <c:strCache>
                <c:ptCount val="1"/>
                <c:pt idx="0">
                  <c:v>Children - 15 and under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cat>
            <c:numRef>
              <c:f>'New Summary'!$B$103:$K$103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Summary'!$B$269:$K$269</c:f>
              <c:numCache>
                <c:formatCode>#,##0</c:formatCode>
                <c:ptCount val="10"/>
                <c:pt idx="0">
                  <c:v>10440</c:v>
                </c:pt>
                <c:pt idx="1">
                  <c:v>10811</c:v>
                </c:pt>
                <c:pt idx="2">
                  <c:v>10831.25</c:v>
                </c:pt>
                <c:pt idx="3">
                  <c:v>10892.75</c:v>
                </c:pt>
                <c:pt idx="4">
                  <c:v>10684</c:v>
                </c:pt>
                <c:pt idx="5">
                  <c:v>10657.5</c:v>
                </c:pt>
                <c:pt idx="6">
                  <c:v>10660.916666666661</c:v>
                </c:pt>
                <c:pt idx="7">
                  <c:v>10457.25</c:v>
                </c:pt>
                <c:pt idx="8">
                  <c:v>10149.333333333327</c:v>
                </c:pt>
                <c:pt idx="9">
                  <c:v>10157</c:v>
                </c:pt>
              </c:numCache>
            </c:numRef>
          </c:val>
        </c:ser>
        <c:overlap val="100"/>
        <c:axId val="105774080"/>
        <c:axId val="106439808"/>
      </c:barChart>
      <c:lineChart>
        <c:grouping val="standard"/>
        <c:ser>
          <c:idx val="2"/>
          <c:order val="0"/>
          <c:tx>
            <c:strRef>
              <c:f>'New Summary'!$A$271</c:f>
              <c:strCache>
                <c:ptCount val="1"/>
                <c:pt idx="0">
                  <c:v>Percentage children (%)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diamond"/>
            <c:size val="9"/>
            <c:spPr>
              <a:solidFill>
                <a:srgbClr val="FF0000"/>
              </a:solidFill>
            </c:spPr>
          </c:marker>
          <c:cat>
            <c:numRef>
              <c:f>'New Summary'!$B$103:$K$103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Summary'!$B$271:$K$271</c:f>
              <c:numCache>
                <c:formatCode>0.0%</c:formatCode>
                <c:ptCount val="10"/>
                <c:pt idx="0">
                  <c:v>0.19735349716446143</c:v>
                </c:pt>
                <c:pt idx="1">
                  <c:v>0.19859654279258593</c:v>
                </c:pt>
                <c:pt idx="2">
                  <c:v>0.19840815522776306</c:v>
                </c:pt>
                <c:pt idx="3">
                  <c:v>0.1953619965295682</c:v>
                </c:pt>
                <c:pt idx="4">
                  <c:v>0.19300614660626944</c:v>
                </c:pt>
                <c:pt idx="5">
                  <c:v>0.19132464151874867</c:v>
                </c:pt>
                <c:pt idx="6">
                  <c:v>0.19714722049710992</c:v>
                </c:pt>
                <c:pt idx="7">
                  <c:v>0.19416395634185063</c:v>
                </c:pt>
                <c:pt idx="8">
                  <c:v>0.19106155943455855</c:v>
                </c:pt>
                <c:pt idx="9">
                  <c:v>0.18641485886282746</c:v>
                </c:pt>
              </c:numCache>
            </c:numRef>
          </c:val>
        </c:ser>
        <c:marker val="1"/>
        <c:axId val="106443520"/>
        <c:axId val="106441728"/>
      </c:lineChart>
      <c:catAx>
        <c:axId val="105774080"/>
        <c:scaling>
          <c:orientation val="minMax"/>
        </c:scaling>
        <c:axPos val="b"/>
        <c:numFmt formatCode="General" sourceLinked="1"/>
        <c:tickLblPos val="nextTo"/>
        <c:crossAx val="106439808"/>
        <c:crosses val="autoZero"/>
        <c:auto val="1"/>
        <c:lblAlgn val="ctr"/>
        <c:lblOffset val="100"/>
      </c:catAx>
      <c:valAx>
        <c:axId val="106439808"/>
        <c:scaling>
          <c:orientation val="minMax"/>
        </c:scaling>
        <c:axPos val="l"/>
        <c:majorGridlines/>
        <c:title>
          <c:tx>
            <c:strRef>
              <c:f>'Parish Summary'!$A$253</c:f>
              <c:strCache>
                <c:ptCount val="1"/>
                <c:pt idx="0">
                  <c:v>Number</c:v>
                </c:pt>
              </c:strCache>
            </c:strRef>
          </c:tx>
          <c:spPr>
            <a:solidFill>
              <a:prstClr val="white"/>
            </a:solidFill>
          </c:spPr>
          <c:txPr>
            <a:bodyPr rot="-5400000" vert="horz"/>
            <a:lstStyle/>
            <a:p>
              <a:pPr>
                <a:defRPr b="0"/>
              </a:pPr>
              <a:endParaRPr lang="en-US"/>
            </a:p>
          </c:txPr>
        </c:title>
        <c:numFmt formatCode="#,##0" sourceLinked="0"/>
        <c:tickLblPos val="nextTo"/>
        <c:crossAx val="105774080"/>
        <c:crosses val="autoZero"/>
        <c:crossBetween val="between"/>
      </c:valAx>
      <c:valAx>
        <c:axId val="106441728"/>
        <c:scaling>
          <c:orientation val="minMax"/>
          <c:min val="0"/>
        </c:scaling>
        <c:axPos val="r"/>
        <c:numFmt formatCode="0%" sourceLinked="0"/>
        <c:tickLblPos val="nextTo"/>
        <c:crossAx val="106443520"/>
        <c:crosses val="max"/>
        <c:crossBetween val="between"/>
      </c:valAx>
      <c:catAx>
        <c:axId val="106443520"/>
        <c:scaling>
          <c:orientation val="minMax"/>
        </c:scaling>
        <c:delete val="1"/>
        <c:axPos val="b"/>
        <c:numFmt formatCode="General" sourceLinked="1"/>
        <c:tickLblPos val="none"/>
        <c:crossAx val="106441728"/>
        <c:crosses val="autoZero"/>
        <c:auto val="1"/>
        <c:lblAlgn val="ctr"/>
        <c:lblOffset val="100"/>
      </c:catAx>
    </c:plotArea>
    <c:legend>
      <c:legendPos val="r"/>
      <c:layout>
        <c:manualLayout>
          <c:xMode val="edge"/>
          <c:yMode val="edge"/>
          <c:x val="0.2710569823691909"/>
          <c:y val="0.51381359278398497"/>
          <c:w val="0.44084226046446839"/>
          <c:h val="0.23911849300694998"/>
        </c:manualLayout>
      </c:layout>
      <c:spPr>
        <a:solidFill>
          <a:schemeClr val="bg1"/>
        </a:solidFill>
      </c:spPr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>
        <c:manualLayout>
          <c:layoutTarget val="inner"/>
          <c:xMode val="edge"/>
          <c:yMode val="edge"/>
          <c:x val="9.2225032339098748E-2"/>
          <c:y val="3.3265976584387631E-2"/>
          <c:w val="0.78400329256345314"/>
          <c:h val="0.86641682149281918"/>
        </c:manualLayout>
      </c:layout>
      <c:barChart>
        <c:barDir val="col"/>
        <c:grouping val="stacked"/>
        <c:ser>
          <c:idx val="0"/>
          <c:order val="0"/>
          <c:tx>
            <c:strRef>
              <c:f>'New Summary'!$A$277</c:f>
              <c:strCache>
                <c:ptCount val="1"/>
                <c:pt idx="0">
                  <c:v>Adult Sunday</c:v>
                </c:pt>
              </c:strCache>
            </c:strRef>
          </c:tx>
          <c:spPr>
            <a:solidFill>
              <a:srgbClr val="1F497D">
                <a:lumMod val="75000"/>
              </a:srgbClr>
            </a:solidFill>
          </c:spPr>
          <c:cat>
            <c:numRef>
              <c:f>'New Summary'!$B$136:$K$136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Summary'!$B$277:$K$277</c:f>
              <c:numCache>
                <c:formatCode>#,##0</c:formatCode>
                <c:ptCount val="10"/>
                <c:pt idx="0">
                  <c:v>46374.083333333328</c:v>
                </c:pt>
                <c:pt idx="1">
                  <c:v>47322.770833333336</c:v>
                </c:pt>
                <c:pt idx="2">
                  <c:v>46389.666666666642</c:v>
                </c:pt>
                <c:pt idx="3">
                  <c:v>47738.312500000022</c:v>
                </c:pt>
                <c:pt idx="4">
                  <c:v>47863.108854166661</c:v>
                </c:pt>
                <c:pt idx="5">
                  <c:v>47665.634375000001</c:v>
                </c:pt>
                <c:pt idx="6">
                  <c:v>46391.234895833324</c:v>
                </c:pt>
                <c:pt idx="7">
                  <c:v>47091.835416666654</c:v>
                </c:pt>
                <c:pt idx="8">
                  <c:v>45107.850000000013</c:v>
                </c:pt>
                <c:pt idx="9">
                  <c:v>44941.350000000013</c:v>
                </c:pt>
              </c:numCache>
            </c:numRef>
          </c:val>
        </c:ser>
        <c:ser>
          <c:idx val="1"/>
          <c:order val="1"/>
          <c:tx>
            <c:strRef>
              <c:f>'New Summary'!$A$278</c:f>
              <c:strCache>
                <c:ptCount val="1"/>
                <c:pt idx="0">
                  <c:v>Child Sunday</c:v>
                </c:pt>
              </c:strCache>
            </c:strRef>
          </c:tx>
          <c:cat>
            <c:numRef>
              <c:f>'New Summary'!$B$136:$K$136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Summary'!$B$278:$K$278</c:f>
              <c:numCache>
                <c:formatCode>#,##0</c:formatCode>
                <c:ptCount val="10"/>
                <c:pt idx="0">
                  <c:v>10511.083333333327</c:v>
                </c:pt>
                <c:pt idx="1">
                  <c:v>11079.895833333323</c:v>
                </c:pt>
                <c:pt idx="2">
                  <c:v>11209.604166666668</c:v>
                </c:pt>
                <c:pt idx="3">
                  <c:v>11216.708333333327</c:v>
                </c:pt>
                <c:pt idx="4">
                  <c:v>10644.777083333331</c:v>
                </c:pt>
                <c:pt idx="5">
                  <c:v>10659.137499999999</c:v>
                </c:pt>
                <c:pt idx="6">
                  <c:v>10389.072916666661</c:v>
                </c:pt>
                <c:pt idx="7">
                  <c:v>10361.862499999992</c:v>
                </c:pt>
                <c:pt idx="8">
                  <c:v>10019.433333333331</c:v>
                </c:pt>
                <c:pt idx="9">
                  <c:v>10271.7667</c:v>
                </c:pt>
              </c:numCache>
            </c:numRef>
          </c:val>
        </c:ser>
        <c:ser>
          <c:idx val="2"/>
          <c:order val="2"/>
          <c:tx>
            <c:strRef>
              <c:f>'New Summary'!$A$279</c:f>
              <c:strCache>
                <c:ptCount val="1"/>
                <c:pt idx="0">
                  <c:v>Adult Weekday</c:v>
                </c:pt>
              </c:strCache>
            </c:strRef>
          </c:tx>
          <c:cat>
            <c:numRef>
              <c:f>'New Summary'!$B$136:$K$136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Summary'!$B$279:$K$279</c:f>
              <c:numCache>
                <c:formatCode>#,##0</c:formatCode>
                <c:ptCount val="10"/>
                <c:pt idx="0">
                  <c:v>11176.416666666661</c:v>
                </c:pt>
                <c:pt idx="1">
                  <c:v>11735.864583333327</c:v>
                </c:pt>
                <c:pt idx="2">
                  <c:v>13258.541666666666</c:v>
                </c:pt>
                <c:pt idx="3">
                  <c:v>10041.114583333334</c:v>
                </c:pt>
                <c:pt idx="4">
                  <c:v>10030.705729166666</c:v>
                </c:pt>
                <c:pt idx="5">
                  <c:v>10507.786458333341</c:v>
                </c:pt>
                <c:pt idx="6">
                  <c:v>10473.667187499992</c:v>
                </c:pt>
                <c:pt idx="7">
                  <c:v>9903.527083333327</c:v>
                </c:pt>
                <c:pt idx="8">
                  <c:v>9054.5041666666657</c:v>
                </c:pt>
                <c:pt idx="9">
                  <c:v>9363.9917000000005</c:v>
                </c:pt>
              </c:numCache>
            </c:numRef>
          </c:val>
        </c:ser>
        <c:ser>
          <c:idx val="4"/>
          <c:order val="3"/>
          <c:tx>
            <c:strRef>
              <c:f>'New Summary'!$A$280</c:f>
              <c:strCache>
                <c:ptCount val="1"/>
                <c:pt idx="0">
                  <c:v>Child Weekday</c:v>
                </c:pt>
              </c:strCache>
            </c:strRef>
          </c:tx>
          <c:cat>
            <c:numRef>
              <c:f>'New Summary'!$B$136:$K$136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Summary'!$B$280:$K$280</c:f>
              <c:numCache>
                <c:formatCode>#,##0</c:formatCode>
                <c:ptCount val="10"/>
                <c:pt idx="0">
                  <c:v>5424</c:v>
                </c:pt>
                <c:pt idx="1">
                  <c:v>5500.0520833333339</c:v>
                </c:pt>
                <c:pt idx="2">
                  <c:v>6366.0833333333294</c:v>
                </c:pt>
                <c:pt idx="3">
                  <c:v>5728.552083333333</c:v>
                </c:pt>
                <c:pt idx="4">
                  <c:v>6301.3541666666733</c:v>
                </c:pt>
                <c:pt idx="5">
                  <c:v>5571.2708333333303</c:v>
                </c:pt>
                <c:pt idx="6">
                  <c:v>5722.3750000000009</c:v>
                </c:pt>
                <c:pt idx="7">
                  <c:v>5681.0416666666733</c:v>
                </c:pt>
                <c:pt idx="8">
                  <c:v>5761.4583333333294</c:v>
                </c:pt>
                <c:pt idx="9">
                  <c:v>5647.25</c:v>
                </c:pt>
              </c:numCache>
            </c:numRef>
          </c:val>
        </c:ser>
        <c:overlap val="100"/>
        <c:axId val="106488192"/>
        <c:axId val="106490112"/>
      </c:barChart>
      <c:lineChart>
        <c:grouping val="standard"/>
        <c:ser>
          <c:idx val="3"/>
          <c:order val="4"/>
          <c:tx>
            <c:strRef>
              <c:f>'New Summary'!$A$281</c:f>
              <c:strCache>
                <c:ptCount val="1"/>
                <c:pt idx="0">
                  <c:v>Percentage Weekday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diamond"/>
            <c:size val="9"/>
            <c:spPr>
              <a:solidFill>
                <a:schemeClr val="tx1"/>
              </a:solidFill>
            </c:spPr>
          </c:marker>
          <c:cat>
            <c:numRef>
              <c:f>'New Summary'!$B$136:$K$136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Summary'!$B$281:$K$281</c:f>
              <c:numCache>
                <c:formatCode>0.00%</c:formatCode>
                <c:ptCount val="10"/>
                <c:pt idx="0">
                  <c:v>0.22590031831640456</c:v>
                </c:pt>
                <c:pt idx="1">
                  <c:v>0.22787201857958286</c:v>
                </c:pt>
                <c:pt idx="2">
                  <c:v>0.25412632693841791</c:v>
                </c:pt>
                <c:pt idx="3">
                  <c:v>0.21103690352223536</c:v>
                </c:pt>
                <c:pt idx="4">
                  <c:v>0.21822650609882088</c:v>
                </c:pt>
                <c:pt idx="5">
                  <c:v>0.21610523909527748</c:v>
                </c:pt>
                <c:pt idx="6">
                  <c:v>0.2219354926287764</c:v>
                </c:pt>
                <c:pt idx="7">
                  <c:v>0.21337539157555771</c:v>
                </c:pt>
                <c:pt idx="8">
                  <c:v>0.21182835202279196</c:v>
                </c:pt>
                <c:pt idx="9">
                  <c:v>0.21376117976750372</c:v>
                </c:pt>
              </c:numCache>
            </c:numRef>
          </c:val>
        </c:ser>
        <c:marker val="1"/>
        <c:axId val="126236544"/>
        <c:axId val="126235008"/>
      </c:lineChart>
      <c:catAx>
        <c:axId val="106488192"/>
        <c:scaling>
          <c:orientation val="minMax"/>
        </c:scaling>
        <c:axPos val="b"/>
        <c:numFmt formatCode="General" sourceLinked="1"/>
        <c:tickLblPos val="nextTo"/>
        <c:crossAx val="106490112"/>
        <c:crosses val="autoZero"/>
        <c:auto val="1"/>
        <c:lblAlgn val="ctr"/>
        <c:lblOffset val="100"/>
      </c:catAx>
      <c:valAx>
        <c:axId val="106490112"/>
        <c:scaling>
          <c:orientation val="minMax"/>
        </c:scaling>
        <c:axPos val="l"/>
        <c:majorGridlines/>
        <c:title>
          <c:tx>
            <c:strRef>
              <c:f>'Parish Summary'!$A$253</c:f>
              <c:strCache>
                <c:ptCount val="1"/>
                <c:pt idx="0">
                  <c:v>Number</c:v>
                </c:pt>
              </c:strCache>
            </c:strRef>
          </c:tx>
          <c:txPr>
            <a:bodyPr rot="-5400000" vert="horz"/>
            <a:lstStyle/>
            <a:p>
              <a:pPr>
                <a:defRPr b="0"/>
              </a:pPr>
              <a:endParaRPr lang="en-US"/>
            </a:p>
          </c:txPr>
        </c:title>
        <c:numFmt formatCode="#,##0" sourceLinked="1"/>
        <c:tickLblPos val="nextTo"/>
        <c:crossAx val="106488192"/>
        <c:crosses val="autoZero"/>
        <c:crossBetween val="between"/>
      </c:valAx>
      <c:valAx>
        <c:axId val="126235008"/>
        <c:scaling>
          <c:orientation val="minMax"/>
        </c:scaling>
        <c:axPos val="r"/>
        <c:numFmt formatCode="0%" sourceLinked="0"/>
        <c:tickLblPos val="nextTo"/>
        <c:crossAx val="126236544"/>
        <c:crosses val="max"/>
        <c:crossBetween val="between"/>
      </c:valAx>
      <c:catAx>
        <c:axId val="126236544"/>
        <c:scaling>
          <c:orientation val="minMax"/>
        </c:scaling>
        <c:delete val="1"/>
        <c:axPos val="b"/>
        <c:numFmt formatCode="General" sourceLinked="1"/>
        <c:tickLblPos val="none"/>
        <c:crossAx val="126235008"/>
        <c:crosses val="autoZero"/>
        <c:auto val="1"/>
        <c:lblAlgn val="ctr"/>
        <c:lblOffset val="100"/>
      </c:cat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6808537281168381"/>
          <c:y val="0.59559791688709951"/>
          <c:w val="0.46145735211580557"/>
          <c:h val="0.25863358370504397"/>
        </c:manualLayout>
      </c:layout>
      <c:spPr>
        <a:solidFill>
          <a:schemeClr val="bg1"/>
        </a:solidFill>
      </c:spPr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>
        <c:manualLayout>
          <c:layoutTarget val="inner"/>
          <c:xMode val="edge"/>
          <c:yMode val="edge"/>
          <c:x val="9.2225032339098748E-2"/>
          <c:y val="3.3265976584387631E-2"/>
          <c:w val="0.80230166303208172"/>
          <c:h val="0.86641682149281918"/>
        </c:manualLayout>
      </c:layout>
      <c:barChart>
        <c:barDir val="col"/>
        <c:grouping val="clustered"/>
        <c:ser>
          <c:idx val="1"/>
          <c:order val="0"/>
          <c:tx>
            <c:strRef>
              <c:f>'New Summary'!$A$290</c:f>
              <c:strCache>
                <c:ptCount val="1"/>
                <c:pt idx="0">
                  <c:v>Usual Sunday Attend - Adults</c:v>
                </c:pt>
              </c:strCache>
            </c:strRef>
          </c:tx>
          <c:cat>
            <c:numRef>
              <c:f>'New Summary'!$B$103:$K$103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Summary'!$B$290:$K$290</c:f>
              <c:numCache>
                <c:formatCode>#,##0</c:formatCode>
                <c:ptCount val="10"/>
                <c:pt idx="0">
                  <c:v>42460</c:v>
                </c:pt>
                <c:pt idx="1">
                  <c:v>43626</c:v>
                </c:pt>
                <c:pt idx="2">
                  <c:v>43759.5</c:v>
                </c:pt>
                <c:pt idx="3">
                  <c:v>44864</c:v>
                </c:pt>
                <c:pt idx="4">
                  <c:v>44671.75</c:v>
                </c:pt>
                <c:pt idx="5">
                  <c:v>45046.25</c:v>
                </c:pt>
                <c:pt idx="6">
                  <c:v>43415</c:v>
                </c:pt>
                <c:pt idx="7">
                  <c:v>43400.583333333328</c:v>
                </c:pt>
                <c:pt idx="8">
                  <c:v>42971.416666666672</c:v>
                </c:pt>
                <c:pt idx="9">
                  <c:v>44329</c:v>
                </c:pt>
              </c:numCache>
            </c:numRef>
          </c:val>
        </c:ser>
        <c:ser>
          <c:idx val="0"/>
          <c:order val="1"/>
          <c:tx>
            <c:strRef>
              <c:f>'New Summary'!$A$285</c:f>
              <c:strCache>
                <c:ptCount val="1"/>
                <c:pt idx="0">
                  <c:v>Planned &amp; Other Givers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cat>
            <c:numRef>
              <c:f>'New Summary'!$B$103:$K$103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Summary'!$B$285:$K$285</c:f>
              <c:numCache>
                <c:formatCode>#,##0</c:formatCode>
                <c:ptCount val="10"/>
                <c:pt idx="0">
                  <c:v>23674.779064399256</c:v>
                </c:pt>
                <c:pt idx="1">
                  <c:v>24051.508984891789</c:v>
                </c:pt>
                <c:pt idx="2">
                  <c:v>27134.867559218474</c:v>
                </c:pt>
                <c:pt idx="3">
                  <c:v>27562.717782140327</c:v>
                </c:pt>
                <c:pt idx="4">
                  <c:v>26698.311246286659</c:v>
                </c:pt>
                <c:pt idx="5">
                  <c:v>27222.971937596853</c:v>
                </c:pt>
                <c:pt idx="6">
                  <c:v>28383.125852590758</c:v>
                </c:pt>
                <c:pt idx="7">
                  <c:v>28694.015043764066</c:v>
                </c:pt>
                <c:pt idx="8">
                  <c:v>29593.980481865961</c:v>
                </c:pt>
                <c:pt idx="9">
                  <c:v>28416.457621392077</c:v>
                </c:pt>
              </c:numCache>
            </c:numRef>
          </c:val>
        </c:ser>
        <c:axId val="126250368"/>
        <c:axId val="126268928"/>
      </c:barChart>
      <c:lineChart>
        <c:grouping val="standard"/>
        <c:ser>
          <c:idx val="2"/>
          <c:order val="2"/>
          <c:tx>
            <c:strRef>
              <c:f>'New Summary'!$A$289</c:f>
              <c:strCache>
                <c:ptCount val="1"/>
                <c:pt idx="0">
                  <c:v>Individual Giving / Usual Sunday Adults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diamond"/>
            <c:size val="9"/>
            <c:spPr>
              <a:solidFill>
                <a:sysClr val="windowText" lastClr="000000"/>
              </a:solidFill>
            </c:spPr>
          </c:marker>
          <c:cat>
            <c:numRef>
              <c:f>'New Summary'!$B$103:$K$103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Summary'!$B$289:$K$289</c:f>
              <c:numCache>
                <c:formatCode>#,##0.00</c:formatCode>
                <c:ptCount val="10"/>
                <c:pt idx="0">
                  <c:v>66.207479254402287</c:v>
                </c:pt>
                <c:pt idx="1">
                  <c:v>67.379815369364849</c:v>
                </c:pt>
                <c:pt idx="2">
                  <c:v>77.717584980146199</c:v>
                </c:pt>
                <c:pt idx="3">
                  <c:v>73.568405411179228</c:v>
                </c:pt>
                <c:pt idx="4">
                  <c:v>79.360374090090659</c:v>
                </c:pt>
                <c:pt idx="5">
                  <c:v>90.361431850009126</c:v>
                </c:pt>
                <c:pt idx="6">
                  <c:v>91.639278743091694</c:v>
                </c:pt>
                <c:pt idx="7">
                  <c:v>91.465851920349905</c:v>
                </c:pt>
                <c:pt idx="8">
                  <c:v>98.968611628652994</c:v>
                </c:pt>
                <c:pt idx="9">
                  <c:v>98.673977153406838</c:v>
                </c:pt>
              </c:numCache>
            </c:numRef>
          </c:val>
        </c:ser>
        <c:marker val="1"/>
        <c:axId val="126289024"/>
        <c:axId val="126270848"/>
      </c:lineChart>
      <c:catAx>
        <c:axId val="126250368"/>
        <c:scaling>
          <c:orientation val="minMax"/>
        </c:scaling>
        <c:axPos val="b"/>
        <c:numFmt formatCode="General" sourceLinked="1"/>
        <c:tickLblPos val="nextTo"/>
        <c:crossAx val="126268928"/>
        <c:crosses val="autoZero"/>
        <c:auto val="1"/>
        <c:lblAlgn val="ctr"/>
        <c:lblOffset val="100"/>
      </c:catAx>
      <c:valAx>
        <c:axId val="126268928"/>
        <c:scaling>
          <c:orientation val="minMax"/>
        </c:scaling>
        <c:axPos val="l"/>
        <c:majorGridlines/>
        <c:title>
          <c:tx>
            <c:strRef>
              <c:f>'Parish Summary'!$A$253</c:f>
              <c:strCache>
                <c:ptCount val="1"/>
                <c:pt idx="0">
                  <c:v>Number</c:v>
                </c:pt>
              </c:strCache>
            </c:strRef>
          </c:tx>
          <c:txPr>
            <a:bodyPr rot="-5400000" vert="horz"/>
            <a:lstStyle/>
            <a:p>
              <a:pPr>
                <a:defRPr b="0"/>
              </a:pPr>
              <a:endParaRPr lang="en-US"/>
            </a:p>
          </c:txPr>
        </c:title>
        <c:numFmt formatCode="#,##0" sourceLinked="1"/>
        <c:tickLblPos val="nextTo"/>
        <c:crossAx val="126250368"/>
        <c:crosses val="autoZero"/>
        <c:crossBetween val="between"/>
      </c:valAx>
      <c:valAx>
        <c:axId val="126270848"/>
        <c:scaling>
          <c:orientation val="minMax"/>
        </c:scaling>
        <c:axPos val="r"/>
        <c:numFmt formatCode="&quot;£&quot;#,##0" sourceLinked="0"/>
        <c:tickLblPos val="nextTo"/>
        <c:crossAx val="126289024"/>
        <c:crosses val="max"/>
        <c:crossBetween val="between"/>
      </c:valAx>
      <c:catAx>
        <c:axId val="126289024"/>
        <c:scaling>
          <c:orientation val="minMax"/>
        </c:scaling>
        <c:delete val="1"/>
        <c:axPos val="b"/>
        <c:numFmt formatCode="General" sourceLinked="1"/>
        <c:tickLblPos val="none"/>
        <c:crossAx val="126270848"/>
        <c:crosses val="autoZero"/>
        <c:auto val="1"/>
        <c:lblAlgn val="ctr"/>
        <c:lblOffset val="100"/>
      </c:cat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834505567757429"/>
          <c:y val="0.57748837085734395"/>
          <c:w val="0.48152460879525666"/>
          <c:h val="0.27126293535822932"/>
        </c:manualLayout>
      </c:layout>
      <c:spPr>
        <a:solidFill>
          <a:schemeClr val="bg1"/>
        </a:solidFill>
      </c:spPr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>
        <c:manualLayout>
          <c:layoutTarget val="inner"/>
          <c:xMode val="edge"/>
          <c:yMode val="edge"/>
          <c:x val="9.2225032339098748E-2"/>
          <c:y val="3.3265976584387631E-2"/>
          <c:w val="0.83834371938471541"/>
          <c:h val="0.86641682149281918"/>
        </c:manualLayout>
      </c:layout>
      <c:lineChart>
        <c:grouping val="standard"/>
        <c:ser>
          <c:idx val="1"/>
          <c:order val="0"/>
          <c:tx>
            <c:strRef>
              <c:f>'New Summary'!$A$293</c:f>
              <c:strCache>
                <c:ptCount val="1"/>
                <c:pt idx="0">
                  <c:v>Baptisms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diamond"/>
            <c:size val="11"/>
            <c:spPr>
              <a:solidFill>
                <a:srgbClr val="FF0000"/>
              </a:solidFill>
              <a:ln>
                <a:solidFill>
                  <a:schemeClr val="bg1"/>
                </a:solidFill>
              </a:ln>
            </c:spPr>
          </c:marker>
          <c:cat>
            <c:numRef>
              <c:f>'New Summary'!$B$136:$K$136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Summary'!$B$293:$K$293</c:f>
              <c:numCache>
                <c:formatCode>#,##0</c:formatCode>
                <c:ptCount val="10"/>
                <c:pt idx="0">
                  <c:v>5400.6666666666761</c:v>
                </c:pt>
                <c:pt idx="1">
                  <c:v>5542.3333333333303</c:v>
                </c:pt>
                <c:pt idx="2">
                  <c:v>5183</c:v>
                </c:pt>
                <c:pt idx="3">
                  <c:v>5191.5833333333303</c:v>
                </c:pt>
                <c:pt idx="4">
                  <c:v>5169.1500000000024</c:v>
                </c:pt>
                <c:pt idx="5">
                  <c:v>4967.4666666666735</c:v>
                </c:pt>
                <c:pt idx="6">
                  <c:v>4987.95</c:v>
                </c:pt>
                <c:pt idx="7">
                  <c:v>5107.0166666666737</c:v>
                </c:pt>
                <c:pt idx="8">
                  <c:v>4979.3333333333294</c:v>
                </c:pt>
                <c:pt idx="9">
                  <c:v>5052</c:v>
                </c:pt>
              </c:numCache>
            </c:numRef>
          </c:val>
        </c:ser>
        <c:ser>
          <c:idx val="0"/>
          <c:order val="1"/>
          <c:tx>
            <c:strRef>
              <c:f>'New Summary'!$A$294</c:f>
              <c:strCache>
                <c:ptCount val="1"/>
                <c:pt idx="0">
                  <c:v>Weddings</c:v>
                </c:pt>
              </c:strCache>
            </c:strRef>
          </c:tx>
          <c:marker>
            <c:symbol val="square"/>
            <c:size val="7"/>
          </c:marker>
          <c:val>
            <c:numRef>
              <c:f>'New Summary'!$B$294:$K$294</c:f>
              <c:numCache>
                <c:formatCode>#,##0</c:formatCode>
                <c:ptCount val="10"/>
                <c:pt idx="0">
                  <c:v>1539.1666666666665</c:v>
                </c:pt>
                <c:pt idx="1">
                  <c:v>1443.8333333333319</c:v>
                </c:pt>
                <c:pt idx="2">
                  <c:v>1469.9166666666683</c:v>
                </c:pt>
                <c:pt idx="3">
                  <c:v>1486.1666666666667</c:v>
                </c:pt>
                <c:pt idx="4">
                  <c:v>1530.6958333333328</c:v>
                </c:pt>
                <c:pt idx="5">
                  <c:v>1602.5583333333323</c:v>
                </c:pt>
                <c:pt idx="6">
                  <c:v>1598.4208333333329</c:v>
                </c:pt>
                <c:pt idx="7">
                  <c:v>1671.95</c:v>
                </c:pt>
                <c:pt idx="8">
                  <c:v>1773.9166666666683</c:v>
                </c:pt>
                <c:pt idx="9">
                  <c:v>1531</c:v>
                </c:pt>
              </c:numCache>
            </c:numRef>
          </c:val>
        </c:ser>
        <c:ser>
          <c:idx val="2"/>
          <c:order val="2"/>
          <c:tx>
            <c:strRef>
              <c:f>'New Summary'!$A$295</c:f>
              <c:strCache>
                <c:ptCount val="1"/>
                <c:pt idx="0">
                  <c:v>Funerals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triangle"/>
            <c:size val="9"/>
            <c:spPr>
              <a:solidFill>
                <a:schemeClr val="tx1"/>
              </a:solidFill>
            </c:spPr>
          </c:marker>
          <c:val>
            <c:numRef>
              <c:f>'New Summary'!$B$295:$K$295</c:f>
              <c:numCache>
                <c:formatCode>#,##0</c:formatCode>
                <c:ptCount val="10"/>
                <c:pt idx="0">
                  <c:v>6134</c:v>
                </c:pt>
                <c:pt idx="1">
                  <c:v>6076.6666666666761</c:v>
                </c:pt>
                <c:pt idx="2">
                  <c:v>5458.75</c:v>
                </c:pt>
                <c:pt idx="3">
                  <c:v>4824.5833333333303</c:v>
                </c:pt>
                <c:pt idx="4">
                  <c:v>4705.0250000000024</c:v>
                </c:pt>
                <c:pt idx="5">
                  <c:v>4556.0499999999993</c:v>
                </c:pt>
                <c:pt idx="6">
                  <c:v>4329.7416666666722</c:v>
                </c:pt>
                <c:pt idx="7">
                  <c:v>4037.0166666666651</c:v>
                </c:pt>
                <c:pt idx="8">
                  <c:v>3877.4166666666647</c:v>
                </c:pt>
                <c:pt idx="9">
                  <c:v>3839</c:v>
                </c:pt>
              </c:numCache>
            </c:numRef>
          </c:val>
        </c:ser>
        <c:marker val="1"/>
        <c:axId val="126302080"/>
        <c:axId val="126312448"/>
      </c:lineChart>
      <c:catAx>
        <c:axId val="126302080"/>
        <c:scaling>
          <c:orientation val="minMax"/>
        </c:scaling>
        <c:axPos val="b"/>
        <c:numFmt formatCode="General" sourceLinked="1"/>
        <c:tickLblPos val="nextTo"/>
        <c:crossAx val="126312448"/>
        <c:crosses val="autoZero"/>
        <c:auto val="1"/>
        <c:lblAlgn val="ctr"/>
        <c:lblOffset val="100"/>
      </c:catAx>
      <c:valAx>
        <c:axId val="126312448"/>
        <c:scaling>
          <c:orientation val="minMax"/>
        </c:scaling>
        <c:axPos val="l"/>
        <c:majorGridlines/>
        <c:title>
          <c:tx>
            <c:strRef>
              <c:f>'Parish Summary'!$A$253</c:f>
              <c:strCache>
                <c:ptCount val="1"/>
                <c:pt idx="0">
                  <c:v>Number</c:v>
                </c:pt>
              </c:strCache>
            </c:strRef>
          </c:tx>
          <c:txPr>
            <a:bodyPr rot="-5400000" vert="horz"/>
            <a:lstStyle/>
            <a:p>
              <a:pPr>
                <a:defRPr b="0"/>
              </a:pPr>
              <a:endParaRPr lang="en-US"/>
            </a:p>
          </c:txPr>
        </c:title>
        <c:numFmt formatCode="#,##0" sourceLinked="1"/>
        <c:tickLblPos val="nextTo"/>
        <c:crossAx val="12630208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436009635293049"/>
          <c:y val="0.45966654047184885"/>
          <c:w val="0.55763046530183513"/>
          <c:h val="0.17748374396509844"/>
        </c:manualLayout>
      </c:layout>
      <c:spPr>
        <a:solidFill>
          <a:schemeClr val="bg1"/>
        </a:solidFill>
        <a:ln>
          <a:solidFill>
            <a:schemeClr val="tx1"/>
          </a:solidFill>
        </a:ln>
      </c:spPr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>
        <c:manualLayout>
          <c:layoutTarget val="inner"/>
          <c:xMode val="edge"/>
          <c:yMode val="edge"/>
          <c:x val="9.2225032339098748E-2"/>
          <c:y val="3.3265976584387631E-2"/>
          <c:w val="0.84247475581330666"/>
          <c:h val="0.86641682149281918"/>
        </c:manualLayout>
      </c:layout>
      <c:barChart>
        <c:barDir val="col"/>
        <c:grouping val="clustered"/>
        <c:ser>
          <c:idx val="2"/>
          <c:order val="0"/>
          <c:tx>
            <c:strRef>
              <c:f>'New Summary'!$A$301</c:f>
              <c:strCache>
                <c:ptCount val="1"/>
                <c:pt idx="0">
                  <c:v>Christmas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cat>
            <c:numRef>
              <c:f>'New Summary'!$B$103:$K$103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Summary'!$B$301:$K$301</c:f>
              <c:numCache>
                <c:formatCode>#,##0</c:formatCode>
                <c:ptCount val="10"/>
                <c:pt idx="0">
                  <c:v>107979.5</c:v>
                </c:pt>
                <c:pt idx="1">
                  <c:v>110900.16666666667</c:v>
                </c:pt>
                <c:pt idx="2">
                  <c:v>113056.9166666666</c:v>
                </c:pt>
                <c:pt idx="3">
                  <c:v>117892.16666666667</c:v>
                </c:pt>
                <c:pt idx="4">
                  <c:v>121850.74166666667</c:v>
                </c:pt>
                <c:pt idx="5">
                  <c:v>107234.48333333331</c:v>
                </c:pt>
                <c:pt idx="6">
                  <c:v>105436.55833333332</c:v>
                </c:pt>
                <c:pt idx="7">
                  <c:v>101982.46666666663</c:v>
                </c:pt>
                <c:pt idx="8">
                  <c:v>102034.24999999999</c:v>
                </c:pt>
                <c:pt idx="9">
                  <c:v>115279</c:v>
                </c:pt>
              </c:numCache>
            </c:numRef>
          </c:val>
        </c:ser>
        <c:ser>
          <c:idx val="3"/>
          <c:order val="1"/>
          <c:tx>
            <c:strRef>
              <c:f>'New Summary'!$A$302</c:f>
              <c:strCache>
                <c:ptCount val="1"/>
                <c:pt idx="0">
                  <c:v>Easter</c:v>
                </c:pt>
              </c:strCache>
            </c:strRef>
          </c:tx>
          <c:spPr>
            <a:solidFill>
              <a:srgbClr val="F79646">
                <a:lumMod val="50000"/>
              </a:srgbClr>
            </a:solidFill>
          </c:spPr>
          <c:cat>
            <c:numRef>
              <c:f>'New Summary'!$B$103:$K$103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Summary'!$B$302:$K$302</c:f>
              <c:numCache>
                <c:formatCode>#,##0</c:formatCode>
                <c:ptCount val="10"/>
                <c:pt idx="0">
                  <c:v>68316</c:v>
                </c:pt>
                <c:pt idx="1">
                  <c:v>74869.166666666672</c:v>
                </c:pt>
                <c:pt idx="2">
                  <c:v>76783.916666666584</c:v>
                </c:pt>
                <c:pt idx="3">
                  <c:v>79514.166666666672</c:v>
                </c:pt>
                <c:pt idx="4">
                  <c:v>77119.339583333334</c:v>
                </c:pt>
                <c:pt idx="5">
                  <c:v>77654.929166666654</c:v>
                </c:pt>
                <c:pt idx="6">
                  <c:v>78324.768750000003</c:v>
                </c:pt>
                <c:pt idx="7">
                  <c:v>78165.108333333337</c:v>
                </c:pt>
                <c:pt idx="8">
                  <c:v>78638.666666666672</c:v>
                </c:pt>
                <c:pt idx="9">
                  <c:v>78955</c:v>
                </c:pt>
              </c:numCache>
            </c:numRef>
          </c:val>
        </c:ser>
        <c:axId val="126354560"/>
        <c:axId val="126356480"/>
      </c:barChart>
      <c:lineChart>
        <c:grouping val="standard"/>
        <c:ser>
          <c:idx val="0"/>
          <c:order val="2"/>
          <c:tx>
            <c:strRef>
              <c:f>'New Summary'!$A$304</c:f>
              <c:strCache>
                <c:ptCount val="1"/>
                <c:pt idx="0">
                  <c:v>Usual Sunday Attendance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1"/>
            <c:spPr>
              <a:solidFill>
                <a:sysClr val="windowText" lastClr="000000"/>
              </a:solidFill>
              <a:ln>
                <a:solidFill>
                  <a:schemeClr val="bg1"/>
                </a:solidFill>
              </a:ln>
            </c:spPr>
          </c:marker>
          <c:val>
            <c:numRef>
              <c:f>'New Summary'!$B$304:$K$304</c:f>
              <c:numCache>
                <c:formatCode>#,##0</c:formatCode>
                <c:ptCount val="10"/>
                <c:pt idx="0">
                  <c:v>52900</c:v>
                </c:pt>
                <c:pt idx="1">
                  <c:v>54437</c:v>
                </c:pt>
                <c:pt idx="2">
                  <c:v>54590.75</c:v>
                </c:pt>
                <c:pt idx="3">
                  <c:v>55756.75</c:v>
                </c:pt>
                <c:pt idx="4">
                  <c:v>55355.75</c:v>
                </c:pt>
                <c:pt idx="5">
                  <c:v>55703.75</c:v>
                </c:pt>
                <c:pt idx="6">
                  <c:v>54075.916666666672</c:v>
                </c:pt>
                <c:pt idx="7">
                  <c:v>53857.833333333328</c:v>
                </c:pt>
                <c:pt idx="8">
                  <c:v>53120.750000000007</c:v>
                </c:pt>
                <c:pt idx="9">
                  <c:v>54486</c:v>
                </c:pt>
              </c:numCache>
            </c:numRef>
          </c:val>
        </c:ser>
        <c:marker val="1"/>
        <c:axId val="126354560"/>
        <c:axId val="126356480"/>
      </c:lineChart>
      <c:catAx>
        <c:axId val="126354560"/>
        <c:scaling>
          <c:orientation val="minMax"/>
        </c:scaling>
        <c:axPos val="b"/>
        <c:numFmt formatCode="General" sourceLinked="1"/>
        <c:tickLblPos val="nextTo"/>
        <c:crossAx val="126356480"/>
        <c:crosses val="autoZero"/>
        <c:auto val="1"/>
        <c:lblAlgn val="ctr"/>
        <c:lblOffset val="100"/>
      </c:catAx>
      <c:valAx>
        <c:axId val="126356480"/>
        <c:scaling>
          <c:orientation val="minMax"/>
        </c:scaling>
        <c:axPos val="l"/>
        <c:majorGridlines/>
        <c:title>
          <c:tx>
            <c:strRef>
              <c:f>'Parish Summary'!$A$253</c:f>
              <c:strCache>
                <c:ptCount val="1"/>
                <c:pt idx="0">
                  <c:v>Number</c:v>
                </c:pt>
              </c:strCache>
            </c:strRef>
          </c:tx>
          <c:txPr>
            <a:bodyPr rot="-5400000" vert="horz"/>
            <a:lstStyle/>
            <a:p>
              <a:pPr>
                <a:defRPr b="0"/>
              </a:pPr>
              <a:endParaRPr lang="en-US"/>
            </a:p>
          </c:txPr>
        </c:title>
        <c:numFmt formatCode="#,##0" sourceLinked="1"/>
        <c:tickLblPos val="nextTo"/>
        <c:crossAx val="12635456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4132676166409106"/>
          <c:y val="0.67090809477849089"/>
          <c:w val="0.39983994570128889"/>
          <c:h val="0.19287957919528465"/>
        </c:manualLayout>
      </c:layout>
      <c:spPr>
        <a:solidFill>
          <a:prstClr val="white"/>
        </a:solidFill>
      </c:spPr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9.22250323390989E-2"/>
          <c:y val="3.3265976584387652E-2"/>
          <c:w val="0.86157316814143259"/>
          <c:h val="0.8186815031535537"/>
        </c:manualLayout>
      </c:layout>
      <c:barChart>
        <c:barDir val="col"/>
        <c:grouping val="stacked"/>
        <c:ser>
          <c:idx val="2"/>
          <c:order val="0"/>
          <c:tx>
            <c:strRef>
              <c:f>'Parish Summary'!$A$200</c:f>
              <c:strCache>
                <c:ptCount val="1"/>
                <c:pt idx="0">
                  <c:v>Tax efficient giving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cat>
            <c:numRef>
              <c:f>'Parish Summary'!$B$103:$K$103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'Parish Summary'!$B$200:$K$200</c:f>
              <c:numCache>
                <c:formatCode>#,##0</c:formatCode>
                <c:ptCount val="10"/>
                <c:pt idx="0">
                  <c:v>218.001</c:v>
                </c:pt>
                <c:pt idx="1">
                  <c:v>181.459</c:v>
                </c:pt>
                <c:pt idx="2">
                  <c:v>156.48700000000017</c:v>
                </c:pt>
                <c:pt idx="3">
                  <c:v>134.64899999999997</c:v>
                </c:pt>
                <c:pt idx="4">
                  <c:v>124.857</c:v>
                </c:pt>
                <c:pt idx="5">
                  <c:v>13.602</c:v>
                </c:pt>
                <c:pt idx="6">
                  <c:v>50.908000000000001</c:v>
                </c:pt>
                <c:pt idx="7">
                  <c:v>88.214000000000027</c:v>
                </c:pt>
                <c:pt idx="8">
                  <c:v>81.467000000000027</c:v>
                </c:pt>
                <c:pt idx="9">
                  <c:v>66.299000000000007</c:v>
                </c:pt>
              </c:numCache>
            </c:numRef>
          </c:val>
        </c:ser>
        <c:ser>
          <c:idx val="3"/>
          <c:order val="1"/>
          <c:tx>
            <c:strRef>
              <c:f>'Parish Summary'!$A$201</c:f>
              <c:strCache>
                <c:ptCount val="1"/>
                <c:pt idx="0">
                  <c:v>Tax reclaimed</c:v>
                </c:pt>
              </c:strCache>
            </c:strRef>
          </c:tx>
          <c:spPr>
            <a:solidFill>
              <a:srgbClr val="F79646">
                <a:lumMod val="50000"/>
              </a:srgbClr>
            </a:solidFill>
          </c:spPr>
          <c:cat>
            <c:numRef>
              <c:f>'Parish Summary'!$B$103:$K$103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'Parish Summary'!$B$201:$K$201</c:f>
              <c:numCache>
                <c:formatCode>#,##0</c:formatCode>
                <c:ptCount val="10"/>
                <c:pt idx="0">
                  <c:v>61.487000000000002</c:v>
                </c:pt>
                <c:pt idx="1">
                  <c:v>51.181000000000004</c:v>
                </c:pt>
                <c:pt idx="2">
                  <c:v>44.137</c:v>
                </c:pt>
                <c:pt idx="3">
                  <c:v>37.978000000000002</c:v>
                </c:pt>
                <c:pt idx="4">
                  <c:v>35.216000000000001</c:v>
                </c:pt>
                <c:pt idx="5">
                  <c:v>34.862000000000002</c:v>
                </c:pt>
                <c:pt idx="6">
                  <c:v>29.871500000000001</c:v>
                </c:pt>
                <c:pt idx="7">
                  <c:v>24.881</c:v>
                </c:pt>
                <c:pt idx="8">
                  <c:v>22.978000000000002</c:v>
                </c:pt>
                <c:pt idx="9">
                  <c:v>17.063000000000002</c:v>
                </c:pt>
              </c:numCache>
            </c:numRef>
          </c:val>
        </c:ser>
        <c:overlap val="100"/>
        <c:axId val="126423040"/>
        <c:axId val="126424576"/>
      </c:barChart>
      <c:catAx>
        <c:axId val="126423040"/>
        <c:scaling>
          <c:orientation val="minMax"/>
        </c:scaling>
        <c:axPos val="b"/>
        <c:numFmt formatCode="General" sourceLinked="1"/>
        <c:tickLblPos val="nextTo"/>
        <c:crossAx val="126424576"/>
        <c:crosses val="autoZero"/>
        <c:auto val="1"/>
        <c:lblAlgn val="ctr"/>
        <c:lblOffset val="100"/>
      </c:catAx>
      <c:valAx>
        <c:axId val="126424576"/>
        <c:scaling>
          <c:orientation val="minMax"/>
        </c:scaling>
        <c:axPos val="l"/>
        <c:majorGridlines/>
        <c:title>
          <c:tx>
            <c:strRef>
              <c:f>'Parish Summary'!$A$103</c:f>
              <c:strCache>
                <c:ptCount val="1"/>
                <c:pt idx="0">
                  <c:v>£'000</c:v>
                </c:pt>
              </c:strCache>
            </c:strRef>
          </c:tx>
          <c:txPr>
            <a:bodyPr rot="-5400000" vert="horz"/>
            <a:lstStyle/>
            <a:p>
              <a:pPr>
                <a:defRPr b="0"/>
              </a:pPr>
              <a:endParaRPr lang="en-US"/>
            </a:p>
          </c:txPr>
        </c:title>
        <c:numFmt formatCode="#,##0" sourceLinked="1"/>
        <c:tickLblPos val="nextTo"/>
        <c:crossAx val="12642304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4596395710373369"/>
          <c:y val="0.18807517366523574"/>
          <c:w val="0.40885955675665908"/>
          <c:h val="0.2959556184400905"/>
        </c:manualLayout>
      </c:layout>
      <c:spPr>
        <a:solidFill>
          <a:schemeClr val="bg1"/>
        </a:solidFill>
      </c:spPr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</c:chart>
  <c:externalData r:id="rId2"/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>
        <c:manualLayout>
          <c:layoutTarget val="inner"/>
          <c:xMode val="edge"/>
          <c:yMode val="edge"/>
          <c:x val="9.2225032339098748E-2"/>
          <c:y val="3.3265976584387631E-2"/>
          <c:w val="0.87591186104769769"/>
          <c:h val="0.86641682149281918"/>
        </c:manualLayout>
      </c:layout>
      <c:barChart>
        <c:barDir val="col"/>
        <c:grouping val="stacked"/>
        <c:ser>
          <c:idx val="1"/>
          <c:order val="0"/>
          <c:tx>
            <c:v>Unrestricted Voluntary</c:v>
          </c:tx>
          <c:spPr>
            <a:solidFill>
              <a:schemeClr val="accent6">
                <a:lumMod val="50000"/>
              </a:schemeClr>
            </a:solidFill>
          </c:spPr>
          <c:cat>
            <c:numRef>
              <c:f>'New Summary'!$B$103:$K$103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Summary'!$B$112:$K$112</c:f>
              <c:numCache>
                <c:formatCode>#,##0</c:formatCode>
                <c:ptCount val="10"/>
                <c:pt idx="0">
                  <c:v>32.743196202228773</c:v>
                </c:pt>
                <c:pt idx="1">
                  <c:v>40.568725502625618</c:v>
                </c:pt>
                <c:pt idx="2">
                  <c:v>36.165072180870105</c:v>
                </c:pt>
                <c:pt idx="3">
                  <c:v>36.848046502608653</c:v>
                </c:pt>
                <c:pt idx="4">
                  <c:v>38.650618901181112</c:v>
                </c:pt>
                <c:pt idx="5">
                  <c:v>41.587009567042927</c:v>
                </c:pt>
                <c:pt idx="6">
                  <c:v>44.633220622363829</c:v>
                </c:pt>
                <c:pt idx="7">
                  <c:v>44.546398684417504</c:v>
                </c:pt>
                <c:pt idx="8">
                  <c:v>46.464717946172016</c:v>
                </c:pt>
                <c:pt idx="9">
                  <c:v>47.845231630227715</c:v>
                </c:pt>
              </c:numCache>
            </c:numRef>
          </c:val>
        </c:ser>
        <c:ser>
          <c:idx val="4"/>
          <c:order val="1"/>
          <c:tx>
            <c:v>Unrestricted Additional</c:v>
          </c:tx>
          <c:cat>
            <c:numRef>
              <c:f>'New Summary'!$B$103:$K$103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Summary'!$B$118:$K$118</c:f>
              <c:numCache>
                <c:formatCode>#,##0</c:formatCode>
                <c:ptCount val="10"/>
                <c:pt idx="0">
                  <c:v>16.969303381138317</c:v>
                </c:pt>
                <c:pt idx="1">
                  <c:v>18.503661807409728</c:v>
                </c:pt>
                <c:pt idx="2">
                  <c:v>20.087322354447689</c:v>
                </c:pt>
                <c:pt idx="3">
                  <c:v>18.626083339550302</c:v>
                </c:pt>
                <c:pt idx="4">
                  <c:v>21.654647385187129</c:v>
                </c:pt>
                <c:pt idx="5">
                  <c:v>24.56421629619873</c:v>
                </c:pt>
                <c:pt idx="6">
                  <c:v>28.214718307855431</c:v>
                </c:pt>
                <c:pt idx="7">
                  <c:v>26.88659195985003</c:v>
                </c:pt>
                <c:pt idx="8">
                  <c:v>28.442319947501584</c:v>
                </c:pt>
                <c:pt idx="9">
                  <c:v>29.647911586595317</c:v>
                </c:pt>
              </c:numCache>
            </c:numRef>
          </c:val>
        </c:ser>
        <c:ser>
          <c:idx val="2"/>
          <c:order val="2"/>
          <c:tx>
            <c:v>Restricted Voluntary</c:v>
          </c:tx>
          <c:cat>
            <c:numRef>
              <c:f>'New Summary'!$B$103:$K$103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Summary'!$B$128:$K$128</c:f>
              <c:numCache>
                <c:formatCode>#,##0</c:formatCode>
                <c:ptCount val="10"/>
                <c:pt idx="0">
                  <c:v>10.058757936453279</c:v>
                </c:pt>
                <c:pt idx="1">
                  <c:v>12.517694731886918</c:v>
                </c:pt>
                <c:pt idx="2">
                  <c:v>14.535515798418372</c:v>
                </c:pt>
                <c:pt idx="3">
                  <c:v>13.985069512580454</c:v>
                </c:pt>
                <c:pt idx="4">
                  <c:v>20.277736379512724</c:v>
                </c:pt>
                <c:pt idx="5">
                  <c:v>28.475673661358829</c:v>
                </c:pt>
                <c:pt idx="6">
                  <c:v>20.730299698367219</c:v>
                </c:pt>
                <c:pt idx="7">
                  <c:v>13.044512513872478</c:v>
                </c:pt>
                <c:pt idx="8">
                  <c:v>14.71444106921353</c:v>
                </c:pt>
                <c:pt idx="9">
                  <c:v>16.068086709508997</c:v>
                </c:pt>
              </c:numCache>
            </c:numRef>
          </c:val>
        </c:ser>
        <c:ser>
          <c:idx val="3"/>
          <c:order val="3"/>
          <c:tx>
            <c:v>Restricted Additional</c:v>
          </c:tx>
          <c:spPr>
            <a:solidFill>
              <a:schemeClr val="accent5">
                <a:lumMod val="40000"/>
                <a:lumOff val="60000"/>
              </a:schemeClr>
            </a:solidFill>
          </c:spPr>
          <c:cat>
            <c:numRef>
              <c:f>'New Summary'!$B$103:$K$103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Summary'!$B$134:$K$134</c:f>
              <c:numCache>
                <c:formatCode>#,##0</c:formatCode>
                <c:ptCount val="10"/>
                <c:pt idx="0">
                  <c:v>1.7472040705507319</c:v>
                </c:pt>
                <c:pt idx="1">
                  <c:v>2.6639856619586535</c:v>
                </c:pt>
                <c:pt idx="2">
                  <c:v>2.0031373763638491</c:v>
                </c:pt>
                <c:pt idx="3">
                  <c:v>2.2022033542842636</c:v>
                </c:pt>
                <c:pt idx="4">
                  <c:v>4.2373453169382405</c:v>
                </c:pt>
                <c:pt idx="5">
                  <c:v>3.576906236150355</c:v>
                </c:pt>
                <c:pt idx="6">
                  <c:v>6.9027188329769755</c:v>
                </c:pt>
                <c:pt idx="7">
                  <c:v>2.3069081262072459</c:v>
                </c:pt>
                <c:pt idx="8">
                  <c:v>2.4118275479313955</c:v>
                </c:pt>
                <c:pt idx="9">
                  <c:v>2.8893364232900192</c:v>
                </c:pt>
              </c:numCache>
            </c:numRef>
          </c:val>
        </c:ser>
        <c:overlap val="100"/>
        <c:axId val="103954688"/>
        <c:axId val="63090688"/>
      </c:barChart>
      <c:catAx>
        <c:axId val="103954688"/>
        <c:scaling>
          <c:orientation val="minMax"/>
        </c:scaling>
        <c:axPos val="b"/>
        <c:numFmt formatCode="General" sourceLinked="1"/>
        <c:tickLblPos val="nextTo"/>
        <c:crossAx val="63090688"/>
        <c:crosses val="autoZero"/>
        <c:auto val="1"/>
        <c:lblAlgn val="ctr"/>
        <c:lblOffset val="100"/>
      </c:catAx>
      <c:valAx>
        <c:axId val="63090688"/>
        <c:scaling>
          <c:orientation val="minMax"/>
        </c:scaling>
        <c:axPos val="l"/>
        <c:majorGridlines/>
        <c:title>
          <c:tx>
            <c:strRef>
              <c:f>'New Summary'!$A$103</c:f>
              <c:strCache>
                <c:ptCount val="1"/>
                <c:pt idx="0">
                  <c:v>£'million</c:v>
                </c:pt>
              </c:strCache>
            </c:strRef>
          </c:tx>
          <c:layout/>
          <c:txPr>
            <a:bodyPr rot="-5400000" vert="horz"/>
            <a:lstStyle/>
            <a:p>
              <a:pPr>
                <a:defRPr b="0"/>
              </a:pPr>
              <a:endParaRPr lang="en-US"/>
            </a:p>
          </c:txPr>
        </c:title>
        <c:numFmt formatCode="#,##0" sourceLinked="1"/>
        <c:tickLblPos val="nextTo"/>
        <c:crossAx val="1039546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7545071156968226"/>
          <c:y val="0.60349565536489314"/>
          <c:w val="0.43461389594704586"/>
          <c:h val="0.27320652334188888"/>
        </c:manualLayout>
      </c:layout>
      <c:spPr>
        <a:solidFill>
          <a:schemeClr val="bg1"/>
        </a:solidFill>
      </c:spPr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9.2225032339098748E-2"/>
          <c:y val="3.3265976584387631E-2"/>
          <c:w val="0.87313161599487921"/>
          <c:h val="0.86641682149281918"/>
        </c:manualLayout>
      </c:layout>
      <c:barChart>
        <c:barDir val="col"/>
        <c:grouping val="stacked"/>
        <c:ser>
          <c:idx val="2"/>
          <c:order val="0"/>
          <c:tx>
            <c:strRef>
              <c:f>'Deanery Summary'!$A$200</c:f>
              <c:strCache>
                <c:ptCount val="1"/>
                <c:pt idx="0">
                  <c:v>Tax efficient giving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cat>
            <c:numRef>
              <c:f>'Deanery Summary'!$B$136:$K$136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'Deanery Summary'!$B$200:$K$200</c:f>
              <c:numCache>
                <c:formatCode>#,##0</c:formatCode>
                <c:ptCount val="10"/>
                <c:pt idx="0">
                  <c:v>700.09234333333359</c:v>
                </c:pt>
                <c:pt idx="1">
                  <c:v>694.37666666666655</c:v>
                </c:pt>
                <c:pt idx="2">
                  <c:v>761.17758333333359</c:v>
                </c:pt>
                <c:pt idx="3">
                  <c:v>739.7881666666683</c:v>
                </c:pt>
                <c:pt idx="4">
                  <c:v>817.93349999999998</c:v>
                </c:pt>
                <c:pt idx="5">
                  <c:v>701.49700000000007</c:v>
                </c:pt>
                <c:pt idx="6">
                  <c:v>855.53683333333333</c:v>
                </c:pt>
                <c:pt idx="7">
                  <c:v>849.03466666666725</c:v>
                </c:pt>
                <c:pt idx="8">
                  <c:v>894.16757999999948</c:v>
                </c:pt>
                <c:pt idx="9">
                  <c:v>966.87761159999923</c:v>
                </c:pt>
              </c:numCache>
            </c:numRef>
          </c:val>
        </c:ser>
        <c:ser>
          <c:idx val="3"/>
          <c:order val="1"/>
          <c:tx>
            <c:strRef>
              <c:f>'Deanery Summary'!$A$201</c:f>
              <c:strCache>
                <c:ptCount val="1"/>
                <c:pt idx="0">
                  <c:v>Tax reclaimed</c:v>
                </c:pt>
              </c:strCache>
            </c:strRef>
          </c:tx>
          <c:spPr>
            <a:solidFill>
              <a:srgbClr val="F79646">
                <a:lumMod val="50000"/>
              </a:srgbClr>
            </a:solidFill>
          </c:spPr>
          <c:cat>
            <c:numRef>
              <c:f>'Deanery Summary'!$B$136:$K$136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'Deanery Summary'!$B$201:$K$201</c:f>
              <c:numCache>
                <c:formatCode>#,##0</c:formatCode>
                <c:ptCount val="10"/>
                <c:pt idx="0">
                  <c:v>199.47211000000001</c:v>
                </c:pt>
                <c:pt idx="1">
                  <c:v>214.04599999999999</c:v>
                </c:pt>
                <c:pt idx="2">
                  <c:v>239.37374999999997</c:v>
                </c:pt>
                <c:pt idx="3">
                  <c:v>232.12200000000001</c:v>
                </c:pt>
                <c:pt idx="4">
                  <c:v>281.76599999999968</c:v>
                </c:pt>
                <c:pt idx="5">
                  <c:v>277.26333333333332</c:v>
                </c:pt>
                <c:pt idx="6">
                  <c:v>317.29666666666668</c:v>
                </c:pt>
                <c:pt idx="7">
                  <c:v>314.24299999999994</c:v>
                </c:pt>
                <c:pt idx="8">
                  <c:v>293.42200000000003</c:v>
                </c:pt>
                <c:pt idx="9">
                  <c:v>321.88548000000031</c:v>
                </c:pt>
              </c:numCache>
            </c:numRef>
          </c:val>
        </c:ser>
        <c:overlap val="100"/>
        <c:axId val="126449536"/>
        <c:axId val="126451072"/>
      </c:barChart>
      <c:catAx>
        <c:axId val="126449536"/>
        <c:scaling>
          <c:orientation val="minMax"/>
        </c:scaling>
        <c:axPos val="b"/>
        <c:numFmt formatCode="General" sourceLinked="1"/>
        <c:tickLblPos val="nextTo"/>
        <c:crossAx val="126451072"/>
        <c:crosses val="autoZero"/>
        <c:auto val="1"/>
        <c:lblAlgn val="ctr"/>
        <c:lblOffset val="100"/>
      </c:catAx>
      <c:valAx>
        <c:axId val="126451072"/>
        <c:scaling>
          <c:orientation val="minMax"/>
        </c:scaling>
        <c:axPos val="l"/>
        <c:majorGridlines/>
        <c:title>
          <c:tx>
            <c:strRef>
              <c:f>'Deanery Summary'!$A$103</c:f>
              <c:strCache>
                <c:ptCount val="1"/>
                <c:pt idx="0">
                  <c:v>£'000</c:v>
                </c:pt>
              </c:strCache>
            </c:strRef>
          </c:tx>
          <c:txPr>
            <a:bodyPr rot="-5400000" vert="horz"/>
            <a:lstStyle/>
            <a:p>
              <a:pPr>
                <a:defRPr b="0"/>
              </a:pPr>
              <a:endParaRPr lang="en-US"/>
            </a:p>
          </c:txPr>
        </c:title>
        <c:numFmt formatCode="#,##0" sourceLinked="1"/>
        <c:tickLblPos val="nextTo"/>
        <c:crossAx val="12644953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2"/>
  <c:userShapes r:id="rId3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9.2225032339098748E-2"/>
          <c:y val="3.3265976584387631E-2"/>
          <c:w val="0.87313161599487965"/>
          <c:h val="0.86641682149281918"/>
        </c:manualLayout>
      </c:layout>
      <c:barChart>
        <c:barDir val="col"/>
        <c:grouping val="stacked"/>
        <c:ser>
          <c:idx val="2"/>
          <c:order val="0"/>
          <c:tx>
            <c:strRef>
              <c:f>'Deanery Summary'!$A$200</c:f>
              <c:strCache>
                <c:ptCount val="1"/>
                <c:pt idx="0">
                  <c:v>Tax efficient giving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cat>
            <c:numRef>
              <c:f>'Deanery Summary'!$B$136:$K$136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'Deanery Summary'!$B$200:$K$200</c:f>
              <c:numCache>
                <c:formatCode>#,##0</c:formatCode>
                <c:ptCount val="10"/>
                <c:pt idx="0">
                  <c:v>700.09234333333359</c:v>
                </c:pt>
                <c:pt idx="1">
                  <c:v>694.37666666666655</c:v>
                </c:pt>
                <c:pt idx="2">
                  <c:v>761.17758333333359</c:v>
                </c:pt>
                <c:pt idx="3">
                  <c:v>739.7881666666683</c:v>
                </c:pt>
                <c:pt idx="4">
                  <c:v>817.93349999999998</c:v>
                </c:pt>
                <c:pt idx="5">
                  <c:v>701.49700000000007</c:v>
                </c:pt>
                <c:pt idx="6">
                  <c:v>855.53683333333333</c:v>
                </c:pt>
                <c:pt idx="7">
                  <c:v>849.03466666666725</c:v>
                </c:pt>
                <c:pt idx="8">
                  <c:v>894.16757999999948</c:v>
                </c:pt>
                <c:pt idx="9">
                  <c:v>966.87761159999923</c:v>
                </c:pt>
              </c:numCache>
            </c:numRef>
          </c:val>
        </c:ser>
        <c:ser>
          <c:idx val="3"/>
          <c:order val="1"/>
          <c:tx>
            <c:strRef>
              <c:f>'Deanery Summary'!$A$201</c:f>
              <c:strCache>
                <c:ptCount val="1"/>
                <c:pt idx="0">
                  <c:v>Tax reclaimed</c:v>
                </c:pt>
              </c:strCache>
            </c:strRef>
          </c:tx>
          <c:spPr>
            <a:solidFill>
              <a:srgbClr val="F79646">
                <a:lumMod val="50000"/>
              </a:srgbClr>
            </a:solidFill>
          </c:spPr>
          <c:cat>
            <c:numRef>
              <c:f>'Deanery Summary'!$B$136:$K$136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'Deanery Summary'!$B$201:$K$201</c:f>
              <c:numCache>
                <c:formatCode>#,##0</c:formatCode>
                <c:ptCount val="10"/>
                <c:pt idx="0">
                  <c:v>199.47211000000001</c:v>
                </c:pt>
                <c:pt idx="1">
                  <c:v>214.04599999999999</c:v>
                </c:pt>
                <c:pt idx="2">
                  <c:v>239.37374999999997</c:v>
                </c:pt>
                <c:pt idx="3">
                  <c:v>232.12200000000001</c:v>
                </c:pt>
                <c:pt idx="4">
                  <c:v>281.76599999999968</c:v>
                </c:pt>
                <c:pt idx="5">
                  <c:v>277.26333333333332</c:v>
                </c:pt>
                <c:pt idx="6">
                  <c:v>317.29666666666668</c:v>
                </c:pt>
                <c:pt idx="7">
                  <c:v>314.24299999999994</c:v>
                </c:pt>
                <c:pt idx="8">
                  <c:v>293.42200000000003</c:v>
                </c:pt>
                <c:pt idx="9">
                  <c:v>321.88548000000031</c:v>
                </c:pt>
              </c:numCache>
            </c:numRef>
          </c:val>
        </c:ser>
        <c:overlap val="100"/>
        <c:axId val="126648320"/>
        <c:axId val="126649856"/>
      </c:barChart>
      <c:catAx>
        <c:axId val="126648320"/>
        <c:scaling>
          <c:orientation val="minMax"/>
        </c:scaling>
        <c:axPos val="b"/>
        <c:numFmt formatCode="General" sourceLinked="1"/>
        <c:tickLblPos val="nextTo"/>
        <c:crossAx val="126649856"/>
        <c:crosses val="autoZero"/>
        <c:auto val="1"/>
        <c:lblAlgn val="ctr"/>
        <c:lblOffset val="100"/>
      </c:catAx>
      <c:valAx>
        <c:axId val="126649856"/>
        <c:scaling>
          <c:orientation val="minMax"/>
        </c:scaling>
        <c:axPos val="l"/>
        <c:majorGridlines/>
        <c:title>
          <c:tx>
            <c:strRef>
              <c:f>'Deanery Summary'!$A$103</c:f>
              <c:strCache>
                <c:ptCount val="1"/>
                <c:pt idx="0">
                  <c:v>£'000</c:v>
                </c:pt>
              </c:strCache>
            </c:strRef>
          </c:tx>
          <c:txPr>
            <a:bodyPr rot="-5400000" vert="horz"/>
            <a:lstStyle/>
            <a:p>
              <a:pPr>
                <a:defRPr b="0"/>
              </a:pPr>
              <a:endParaRPr lang="en-US"/>
            </a:p>
          </c:txPr>
        </c:title>
        <c:numFmt formatCode="#,##0" sourceLinked="1"/>
        <c:tickLblPos val="nextTo"/>
        <c:crossAx val="12664832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2"/>
  <c:userShapes r:id="rId3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9.2225032339098748E-2"/>
          <c:y val="3.3265976584387631E-2"/>
          <c:w val="0.86030395857994479"/>
          <c:h val="0.86641682149281918"/>
        </c:manualLayout>
      </c:layout>
      <c:barChart>
        <c:barDir val="col"/>
        <c:grouping val="stacked"/>
        <c:ser>
          <c:idx val="2"/>
          <c:order val="0"/>
          <c:tx>
            <c:strRef>
              <c:f>'New Summary'!$A$200</c:f>
              <c:strCache>
                <c:ptCount val="1"/>
                <c:pt idx="0">
                  <c:v>Tax efficient giving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cat>
            <c:numRef>
              <c:f>'New Summary'!$B$103:$K$103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Summary'!$B$200:$K$200</c:f>
              <c:numCache>
                <c:formatCode>#,##0</c:formatCode>
                <c:ptCount val="10"/>
                <c:pt idx="0">
                  <c:v>13.487662124187286</c:v>
                </c:pt>
                <c:pt idx="1">
                  <c:v>15.120004605003022</c:v>
                </c:pt>
                <c:pt idx="2">
                  <c:v>17.429992495339626</c:v>
                </c:pt>
                <c:pt idx="3">
                  <c:v>17.269778246451153</c:v>
                </c:pt>
                <c:pt idx="4">
                  <c:v>18.170477401829224</c:v>
                </c:pt>
                <c:pt idx="5">
                  <c:v>20.594689452487028</c:v>
                </c:pt>
                <c:pt idx="6">
                  <c:v>23.295504291094002</c:v>
                </c:pt>
                <c:pt idx="7">
                  <c:v>23.30629842471739</c:v>
                </c:pt>
                <c:pt idx="8">
                  <c:v>25.097537464419354</c:v>
                </c:pt>
                <c:pt idx="9">
                  <c:v>25.41458949730772</c:v>
                </c:pt>
              </c:numCache>
            </c:numRef>
          </c:val>
        </c:ser>
        <c:ser>
          <c:idx val="3"/>
          <c:order val="1"/>
          <c:tx>
            <c:strRef>
              <c:f>'New Summary'!$A$201</c:f>
              <c:strCache>
                <c:ptCount val="1"/>
                <c:pt idx="0">
                  <c:v>Tax reclaimed</c:v>
                </c:pt>
              </c:strCache>
            </c:strRef>
          </c:tx>
          <c:spPr>
            <a:solidFill>
              <a:srgbClr val="F79646">
                <a:lumMod val="50000"/>
              </a:srgbClr>
            </a:solidFill>
          </c:spPr>
          <c:cat>
            <c:numRef>
              <c:f>'New Summary'!$B$103:$K$103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Summary'!$B$201:$K$201</c:f>
              <c:numCache>
                <c:formatCode>#,##0</c:formatCode>
                <c:ptCount val="10"/>
                <c:pt idx="0">
                  <c:v>4.4668177861771428</c:v>
                </c:pt>
                <c:pt idx="1">
                  <c:v>4.8913560922493904</c:v>
                </c:pt>
                <c:pt idx="2">
                  <c:v>5.2131780506717238</c:v>
                </c:pt>
                <c:pt idx="3">
                  <c:v>5.4972748999488985</c:v>
                </c:pt>
                <c:pt idx="4">
                  <c:v>5.7104966295886364</c:v>
                </c:pt>
                <c:pt idx="5">
                  <c:v>6.4950639958959018</c:v>
                </c:pt>
                <c:pt idx="6">
                  <c:v>6.9097840905435399</c:v>
                </c:pt>
                <c:pt idx="7">
                  <c:v>6.9854123164109856</c:v>
                </c:pt>
                <c:pt idx="8">
                  <c:v>7.1593424631623348</c:v>
                </c:pt>
                <c:pt idx="9">
                  <c:v>7.0670172147542099</c:v>
                </c:pt>
              </c:numCache>
            </c:numRef>
          </c:val>
        </c:ser>
        <c:overlap val="100"/>
        <c:axId val="126678528"/>
        <c:axId val="126680064"/>
      </c:barChart>
      <c:catAx>
        <c:axId val="126678528"/>
        <c:scaling>
          <c:orientation val="minMax"/>
        </c:scaling>
        <c:axPos val="b"/>
        <c:numFmt formatCode="General" sourceLinked="1"/>
        <c:tickLblPos val="nextTo"/>
        <c:crossAx val="126680064"/>
        <c:crosses val="autoZero"/>
        <c:auto val="1"/>
        <c:lblAlgn val="ctr"/>
        <c:lblOffset val="100"/>
      </c:catAx>
      <c:valAx>
        <c:axId val="126680064"/>
        <c:scaling>
          <c:orientation val="minMax"/>
        </c:scaling>
        <c:axPos val="l"/>
        <c:majorGridlines/>
        <c:title>
          <c:tx>
            <c:strRef>
              <c:f>'New Summary'!$A$103</c:f>
              <c:strCache>
                <c:ptCount val="1"/>
                <c:pt idx="0">
                  <c:v>£'million</c:v>
                </c:pt>
              </c:strCache>
            </c:strRef>
          </c:tx>
          <c:txPr>
            <a:bodyPr rot="-5400000" vert="horz"/>
            <a:lstStyle/>
            <a:p>
              <a:pPr>
                <a:defRPr b="0"/>
              </a:pPr>
              <a:endParaRPr lang="en-US"/>
            </a:p>
          </c:txPr>
        </c:title>
        <c:numFmt formatCode="#,##0" sourceLinked="1"/>
        <c:tickLblPos val="nextTo"/>
        <c:crossAx val="12667852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31459698922342022"/>
          <c:y val="0.56159403341149317"/>
          <c:w val="0.29379190710836051"/>
          <c:h val="0.23600753114417194"/>
        </c:manualLayout>
      </c:layout>
      <c:spPr>
        <a:solidFill>
          <a:prstClr val="white"/>
        </a:solidFill>
      </c:spPr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</c:chart>
  <c:externalData r:id="rId2"/>
  <c:userShapes r:id="rId3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638503129281933E-2"/>
          <c:y val="0.11422228131300544"/>
          <c:w val="0.82328560715476062"/>
          <c:h val="0.78546031315281917"/>
        </c:manualLayout>
      </c:layout>
      <c:barChart>
        <c:barDir val="col"/>
        <c:grouping val="clustered"/>
        <c:ser>
          <c:idx val="0"/>
          <c:order val="0"/>
          <c:tx>
            <c:strRef>
              <c:f>'Parish Summary'!$A$157</c:f>
              <c:strCache>
                <c:ptCount val="1"/>
                <c:pt idx="0">
                  <c:v>Common Fund paid</c:v>
                </c:pt>
              </c:strCache>
            </c:strRef>
          </c:tx>
          <c:spPr>
            <a:solidFill>
              <a:srgbClr val="4F81BD">
                <a:lumMod val="40000"/>
                <a:lumOff val="60000"/>
              </a:srgbClr>
            </a:solidFill>
          </c:spPr>
          <c:cat>
            <c:numRef>
              <c:f>'New Summary'!$B$103:$K$103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'Parish Summary'!$B$157:$K$157</c:f>
              <c:numCache>
                <c:formatCode>#,##0</c:formatCode>
                <c:ptCount val="10"/>
                <c:pt idx="0">
                  <c:v>37.800000000000004</c:v>
                </c:pt>
                <c:pt idx="1">
                  <c:v>49.394000000000005</c:v>
                </c:pt>
                <c:pt idx="2">
                  <c:v>41.58</c:v>
                </c:pt>
                <c:pt idx="3">
                  <c:v>69.186999999999998</c:v>
                </c:pt>
                <c:pt idx="4">
                  <c:v>47</c:v>
                </c:pt>
                <c:pt idx="5">
                  <c:v>62.01</c:v>
                </c:pt>
                <c:pt idx="6">
                  <c:v>57.77</c:v>
                </c:pt>
                <c:pt idx="7">
                  <c:v>53.53</c:v>
                </c:pt>
                <c:pt idx="8">
                  <c:v>49.120000000000012</c:v>
                </c:pt>
                <c:pt idx="9">
                  <c:v>45</c:v>
                </c:pt>
              </c:numCache>
            </c:numRef>
          </c:val>
        </c:ser>
        <c:ser>
          <c:idx val="1"/>
          <c:order val="1"/>
          <c:tx>
            <c:v>Unrestricted Income</c:v>
          </c:tx>
          <c:cat>
            <c:numRef>
              <c:f>'New Summary'!$B$103:$K$103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'Parish Summary'!$B$119:$K$119</c:f>
              <c:numCache>
                <c:formatCode>#,##0</c:formatCode>
                <c:ptCount val="10"/>
                <c:pt idx="0">
                  <c:v>386.88900000000001</c:v>
                </c:pt>
                <c:pt idx="1">
                  <c:v>315.97699999999935</c:v>
                </c:pt>
                <c:pt idx="2">
                  <c:v>282.505</c:v>
                </c:pt>
                <c:pt idx="3">
                  <c:v>251.05200000000016</c:v>
                </c:pt>
                <c:pt idx="4">
                  <c:v>271.84800000000001</c:v>
                </c:pt>
                <c:pt idx="5">
                  <c:v>170.48900000000003</c:v>
                </c:pt>
                <c:pt idx="6">
                  <c:v>191.93900000000002</c:v>
                </c:pt>
                <c:pt idx="7">
                  <c:v>213.38900000000001</c:v>
                </c:pt>
                <c:pt idx="8">
                  <c:v>220.41</c:v>
                </c:pt>
                <c:pt idx="9">
                  <c:v>163.911</c:v>
                </c:pt>
              </c:numCache>
            </c:numRef>
          </c:val>
        </c:ser>
        <c:axId val="163845632"/>
        <c:axId val="163847552"/>
      </c:barChart>
      <c:lineChart>
        <c:grouping val="standard"/>
        <c:ser>
          <c:idx val="2"/>
          <c:order val="2"/>
          <c:tx>
            <c:strRef>
              <c:f>'Parish Summary'!$A$215</c:f>
              <c:strCache>
                <c:ptCount val="1"/>
                <c:pt idx="0">
                  <c:v>Common Fund as % of Income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diamond"/>
            <c:size val="11"/>
            <c:spPr>
              <a:solidFill>
                <a:schemeClr val="tx1"/>
              </a:solidFill>
              <a:ln>
                <a:solidFill>
                  <a:schemeClr val="bg1"/>
                </a:solidFill>
              </a:ln>
            </c:spPr>
          </c:marker>
          <c:val>
            <c:numRef>
              <c:f>'Parish Summary'!$B$215:$K$215</c:f>
              <c:numCache>
                <c:formatCode>0.0%</c:formatCode>
                <c:ptCount val="10"/>
                <c:pt idx="0">
                  <c:v>8.1666691872435734E-2</c:v>
                </c:pt>
                <c:pt idx="1">
                  <c:v>0.1563215044132959</c:v>
                </c:pt>
                <c:pt idx="2">
                  <c:v>0.13861016474541471</c:v>
                </c:pt>
                <c:pt idx="3">
                  <c:v>0.24503376930623291</c:v>
                </c:pt>
                <c:pt idx="4">
                  <c:v>0.17259170311289354</c:v>
                </c:pt>
                <c:pt idx="5">
                  <c:v>0.3538616053595689</c:v>
                </c:pt>
                <c:pt idx="6">
                  <c:v>0.28332029612046938</c:v>
                </c:pt>
                <c:pt idx="7">
                  <c:v>0.23016825114267184</c:v>
                </c:pt>
                <c:pt idx="8">
                  <c:v>0.21340469994308628</c:v>
                </c:pt>
                <c:pt idx="9">
                  <c:v>0.1811069255288322</c:v>
                </c:pt>
              </c:numCache>
            </c:numRef>
          </c:val>
        </c:ser>
        <c:marker val="1"/>
        <c:axId val="163867648"/>
        <c:axId val="163866112"/>
      </c:lineChart>
      <c:catAx>
        <c:axId val="163845632"/>
        <c:scaling>
          <c:orientation val="minMax"/>
        </c:scaling>
        <c:axPos val="b"/>
        <c:numFmt formatCode="General" sourceLinked="1"/>
        <c:tickLblPos val="nextTo"/>
        <c:crossAx val="163847552"/>
        <c:crosses val="autoZero"/>
        <c:auto val="1"/>
        <c:lblAlgn val="ctr"/>
        <c:lblOffset val="100"/>
      </c:catAx>
      <c:valAx>
        <c:axId val="163847552"/>
        <c:scaling>
          <c:orientation val="minMax"/>
        </c:scaling>
        <c:axPos val="l"/>
        <c:majorGridlines/>
        <c:title>
          <c:tx>
            <c:strRef>
              <c:f>'Parish Summary'!$A$103</c:f>
              <c:strCache>
                <c:ptCount val="1"/>
                <c:pt idx="0">
                  <c:v>£'000</c:v>
                </c:pt>
              </c:strCache>
            </c:strRef>
          </c:tx>
          <c:txPr>
            <a:bodyPr rot="-5400000" vert="horz"/>
            <a:lstStyle/>
            <a:p>
              <a:pPr>
                <a:defRPr b="0"/>
              </a:pPr>
              <a:endParaRPr lang="en-US"/>
            </a:p>
          </c:txPr>
        </c:title>
        <c:numFmt formatCode="#,##0" sourceLinked="1"/>
        <c:tickLblPos val="nextTo"/>
        <c:crossAx val="163845632"/>
        <c:crosses val="autoZero"/>
        <c:crossBetween val="between"/>
      </c:valAx>
      <c:valAx>
        <c:axId val="163866112"/>
        <c:scaling>
          <c:orientation val="minMax"/>
        </c:scaling>
        <c:axPos val="r"/>
        <c:numFmt formatCode="0%" sourceLinked="0"/>
        <c:tickLblPos val="nextTo"/>
        <c:crossAx val="163867648"/>
        <c:crosses val="max"/>
        <c:crossBetween val="between"/>
      </c:valAx>
      <c:catAx>
        <c:axId val="163867648"/>
        <c:scaling>
          <c:orientation val="minMax"/>
        </c:scaling>
        <c:delete val="1"/>
        <c:axPos val="b"/>
        <c:tickLblPos val="none"/>
        <c:crossAx val="163866112"/>
        <c:crosses val="autoZero"/>
        <c:auto val="1"/>
        <c:lblAlgn val="ctr"/>
        <c:lblOffset val="100"/>
      </c:catAx>
      <c:spPr>
        <a:noFill/>
        <a:ln w="25400">
          <a:noFill/>
        </a:ln>
      </c:spPr>
    </c:plotArea>
    <c:plotVisOnly val="1"/>
    <c:dispBlanksAs val="gap"/>
  </c:chart>
  <c:externalData r:id="rId2"/>
  <c:userShapes r:id="rId3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9.2225032339098748E-2"/>
          <c:y val="3.3265976584387631E-2"/>
          <c:w val="0.81454506914815861"/>
          <c:h val="0.86641682149281918"/>
        </c:manualLayout>
      </c:layout>
      <c:barChart>
        <c:barDir val="col"/>
        <c:grouping val="clustered"/>
        <c:ser>
          <c:idx val="0"/>
          <c:order val="0"/>
          <c:tx>
            <c:strRef>
              <c:f>'Deanery Summary'!$A$157</c:f>
              <c:strCache>
                <c:ptCount val="1"/>
                <c:pt idx="0">
                  <c:v>Common Fund paid</c:v>
                </c:pt>
              </c:strCache>
            </c:strRef>
          </c:tx>
          <c:spPr>
            <a:solidFill>
              <a:srgbClr val="4F81BD">
                <a:lumMod val="40000"/>
                <a:lumOff val="60000"/>
              </a:srgbClr>
            </a:solidFill>
          </c:spPr>
          <c:cat>
            <c:numRef>
              <c:f>'Deanery Summary'!$B$136:$K$136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'Deanery Summary'!$B$157:$K$157</c:f>
              <c:numCache>
                <c:formatCode>#,##0</c:formatCode>
                <c:ptCount val="10"/>
                <c:pt idx="0">
                  <c:v>647.9466666666666</c:v>
                </c:pt>
                <c:pt idx="1">
                  <c:v>831.09183333333351</c:v>
                </c:pt>
                <c:pt idx="2">
                  <c:v>932.37383333333355</c:v>
                </c:pt>
                <c:pt idx="3">
                  <c:v>1014.6511666666673</c:v>
                </c:pt>
                <c:pt idx="4">
                  <c:v>952.19100000000003</c:v>
                </c:pt>
                <c:pt idx="5">
                  <c:v>1096.5456666666682</c:v>
                </c:pt>
                <c:pt idx="6">
                  <c:v>1187.6276666666665</c:v>
                </c:pt>
                <c:pt idx="7">
                  <c:v>1208.6726666666666</c:v>
                </c:pt>
                <c:pt idx="8">
                  <c:v>1237.9201</c:v>
                </c:pt>
                <c:pt idx="9">
                  <c:v>1194.9423020000002</c:v>
                </c:pt>
              </c:numCache>
            </c:numRef>
          </c:val>
        </c:ser>
        <c:ser>
          <c:idx val="1"/>
          <c:order val="1"/>
          <c:tx>
            <c:v>Unrestricted Income</c:v>
          </c:tx>
          <c:cat>
            <c:numRef>
              <c:f>'Deanery Summary'!$B$136:$K$136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'Deanery Summary'!$B$119:$K$119</c:f>
              <c:numCache>
                <c:formatCode>#,##0</c:formatCode>
                <c:ptCount val="10"/>
                <c:pt idx="0">
                  <c:v>5062.1140266666762</c:v>
                </c:pt>
                <c:pt idx="1">
                  <c:v>5559.5668333333333</c:v>
                </c:pt>
                <c:pt idx="2">
                  <c:v>6531.2706666666654</c:v>
                </c:pt>
                <c:pt idx="3">
                  <c:v>6395.4323333333305</c:v>
                </c:pt>
                <c:pt idx="4">
                  <c:v>5982.1500000000024</c:v>
                </c:pt>
                <c:pt idx="5">
                  <c:v>6419.9283333333315</c:v>
                </c:pt>
                <c:pt idx="6">
                  <c:v>7756.3203333333322</c:v>
                </c:pt>
                <c:pt idx="7">
                  <c:v>8477.1893333333228</c:v>
                </c:pt>
                <c:pt idx="8">
                  <c:v>8519.2763799999884</c:v>
                </c:pt>
                <c:pt idx="9">
                  <c:v>8928.5105076</c:v>
                </c:pt>
              </c:numCache>
            </c:numRef>
          </c:val>
        </c:ser>
        <c:axId val="169300352"/>
        <c:axId val="169302272"/>
      </c:barChart>
      <c:lineChart>
        <c:grouping val="standard"/>
        <c:ser>
          <c:idx val="2"/>
          <c:order val="2"/>
          <c:tx>
            <c:strRef>
              <c:f>'Deanery Summary'!$A$215</c:f>
              <c:strCache>
                <c:ptCount val="1"/>
                <c:pt idx="0">
                  <c:v>Common Fund as % of Income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diamond"/>
            <c:size val="11"/>
            <c:spPr>
              <a:solidFill>
                <a:schemeClr val="tx1"/>
              </a:solidFill>
              <a:ln>
                <a:solidFill>
                  <a:schemeClr val="bg1"/>
                </a:solidFill>
              </a:ln>
            </c:spPr>
          </c:marker>
          <c:val>
            <c:numRef>
              <c:f>'Deanery Summary'!$B$215:$K$215</c:f>
              <c:numCache>
                <c:formatCode>0.0%</c:formatCode>
                <c:ptCount val="10"/>
                <c:pt idx="0">
                  <c:v>9.916201142112685E-2</c:v>
                </c:pt>
                <c:pt idx="1">
                  <c:v>0.12029515422349302</c:v>
                </c:pt>
                <c:pt idx="2">
                  <c:v>8.6331288859352442E-2</c:v>
                </c:pt>
                <c:pt idx="3">
                  <c:v>0.11108089750503157</c:v>
                </c:pt>
                <c:pt idx="4">
                  <c:v>6.0928488685651226E-2</c:v>
                </c:pt>
                <c:pt idx="5">
                  <c:v>5.2070574272173674E-2</c:v>
                </c:pt>
                <c:pt idx="6">
                  <c:v>6.7036219647181386E-2</c:v>
                </c:pt>
                <c:pt idx="7">
                  <c:v>0.11572099213694761</c:v>
                </c:pt>
                <c:pt idx="8">
                  <c:v>0.11982777898279051</c:v>
                </c:pt>
                <c:pt idx="9">
                  <c:v>0.11410665953623721</c:v>
                </c:pt>
              </c:numCache>
            </c:numRef>
          </c:val>
        </c:ser>
        <c:marker val="1"/>
        <c:axId val="169318272"/>
        <c:axId val="169316736"/>
      </c:lineChart>
      <c:catAx>
        <c:axId val="169300352"/>
        <c:scaling>
          <c:orientation val="minMax"/>
        </c:scaling>
        <c:axPos val="b"/>
        <c:numFmt formatCode="General" sourceLinked="1"/>
        <c:tickLblPos val="nextTo"/>
        <c:crossAx val="169302272"/>
        <c:crosses val="autoZero"/>
        <c:auto val="1"/>
        <c:lblAlgn val="ctr"/>
        <c:lblOffset val="100"/>
      </c:catAx>
      <c:valAx>
        <c:axId val="169302272"/>
        <c:scaling>
          <c:orientation val="minMax"/>
        </c:scaling>
        <c:axPos val="l"/>
        <c:majorGridlines/>
        <c:title>
          <c:tx>
            <c:strRef>
              <c:f>'Deanery Summary'!$A$103</c:f>
              <c:strCache>
                <c:ptCount val="1"/>
                <c:pt idx="0">
                  <c:v>£'000</c:v>
                </c:pt>
              </c:strCache>
            </c:strRef>
          </c:tx>
          <c:txPr>
            <a:bodyPr rot="-5400000" vert="horz"/>
            <a:lstStyle/>
            <a:p>
              <a:pPr>
                <a:defRPr b="0"/>
              </a:pPr>
              <a:endParaRPr lang="en-US"/>
            </a:p>
          </c:txPr>
        </c:title>
        <c:numFmt formatCode="#,##0" sourceLinked="1"/>
        <c:tickLblPos val="nextTo"/>
        <c:crossAx val="169300352"/>
        <c:crosses val="autoZero"/>
        <c:crossBetween val="between"/>
      </c:valAx>
      <c:valAx>
        <c:axId val="169316736"/>
        <c:scaling>
          <c:orientation val="minMax"/>
        </c:scaling>
        <c:axPos val="r"/>
        <c:numFmt formatCode="0%" sourceLinked="0"/>
        <c:tickLblPos val="nextTo"/>
        <c:crossAx val="169318272"/>
        <c:crosses val="max"/>
        <c:crossBetween val="between"/>
      </c:valAx>
      <c:catAx>
        <c:axId val="169318272"/>
        <c:scaling>
          <c:orientation val="minMax"/>
        </c:scaling>
        <c:delete val="1"/>
        <c:axPos val="b"/>
        <c:tickLblPos val="none"/>
        <c:crossAx val="169316736"/>
        <c:crosses val="autoZero"/>
        <c:auto val="1"/>
        <c:lblAlgn val="ctr"/>
        <c:lblOffset val="100"/>
      </c:cat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9.9070676572830266E-2"/>
          <c:y val="0.50454779839536756"/>
          <c:w val="0.36147441618878901"/>
          <c:h val="0.27472341903110364"/>
        </c:manualLayout>
      </c:layout>
      <c:spPr>
        <a:solidFill>
          <a:prstClr val="white"/>
        </a:solidFill>
      </c:spPr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</c:chart>
  <c:externalData r:id="rId2"/>
  <c:userShapes r:id="rId3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9.2225032339098748E-2"/>
          <c:y val="3.3265976584387631E-2"/>
          <c:w val="0.81454506914815861"/>
          <c:h val="0.86641682149281918"/>
        </c:manualLayout>
      </c:layout>
      <c:barChart>
        <c:barDir val="col"/>
        <c:grouping val="clustered"/>
        <c:ser>
          <c:idx val="0"/>
          <c:order val="0"/>
          <c:tx>
            <c:strRef>
              <c:f>'Deanery Summary'!$A$157</c:f>
              <c:strCache>
                <c:ptCount val="1"/>
                <c:pt idx="0">
                  <c:v>Common Fund paid</c:v>
                </c:pt>
              </c:strCache>
            </c:strRef>
          </c:tx>
          <c:spPr>
            <a:solidFill>
              <a:srgbClr val="4F81BD">
                <a:lumMod val="40000"/>
                <a:lumOff val="60000"/>
              </a:srgbClr>
            </a:solidFill>
          </c:spPr>
          <c:cat>
            <c:numRef>
              <c:f>'Deanery Summary'!$B$136:$K$136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'Deanery Summary'!$B$157:$K$157</c:f>
              <c:numCache>
                <c:formatCode>#,##0</c:formatCode>
                <c:ptCount val="10"/>
                <c:pt idx="0">
                  <c:v>647.9466666666666</c:v>
                </c:pt>
                <c:pt idx="1">
                  <c:v>831.09183333333351</c:v>
                </c:pt>
                <c:pt idx="2">
                  <c:v>932.37383333333355</c:v>
                </c:pt>
                <c:pt idx="3">
                  <c:v>1014.6511666666673</c:v>
                </c:pt>
                <c:pt idx="4">
                  <c:v>952.19100000000003</c:v>
                </c:pt>
                <c:pt idx="5">
                  <c:v>1096.5456666666682</c:v>
                </c:pt>
                <c:pt idx="6">
                  <c:v>1187.6276666666665</c:v>
                </c:pt>
                <c:pt idx="7">
                  <c:v>1208.6726666666666</c:v>
                </c:pt>
                <c:pt idx="8">
                  <c:v>1237.9201</c:v>
                </c:pt>
                <c:pt idx="9">
                  <c:v>1194.9423020000002</c:v>
                </c:pt>
              </c:numCache>
            </c:numRef>
          </c:val>
        </c:ser>
        <c:ser>
          <c:idx val="1"/>
          <c:order val="1"/>
          <c:tx>
            <c:v>Unrestricted Income</c:v>
          </c:tx>
          <c:cat>
            <c:numRef>
              <c:f>'Deanery Summary'!$B$136:$K$136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'Deanery Summary'!$B$119:$K$119</c:f>
              <c:numCache>
                <c:formatCode>#,##0</c:formatCode>
                <c:ptCount val="10"/>
                <c:pt idx="0">
                  <c:v>5062.1140266666762</c:v>
                </c:pt>
                <c:pt idx="1">
                  <c:v>5559.5668333333333</c:v>
                </c:pt>
                <c:pt idx="2">
                  <c:v>6531.2706666666654</c:v>
                </c:pt>
                <c:pt idx="3">
                  <c:v>6395.4323333333305</c:v>
                </c:pt>
                <c:pt idx="4">
                  <c:v>5982.1500000000024</c:v>
                </c:pt>
                <c:pt idx="5">
                  <c:v>6419.9283333333315</c:v>
                </c:pt>
                <c:pt idx="6">
                  <c:v>7756.3203333333322</c:v>
                </c:pt>
                <c:pt idx="7">
                  <c:v>8477.1893333333228</c:v>
                </c:pt>
                <c:pt idx="8">
                  <c:v>8519.2763799999884</c:v>
                </c:pt>
                <c:pt idx="9">
                  <c:v>8928.5105076</c:v>
                </c:pt>
              </c:numCache>
            </c:numRef>
          </c:val>
        </c:ser>
        <c:axId val="169565568"/>
        <c:axId val="169571840"/>
      </c:barChart>
      <c:lineChart>
        <c:grouping val="standard"/>
        <c:ser>
          <c:idx val="2"/>
          <c:order val="2"/>
          <c:tx>
            <c:strRef>
              <c:f>'Deanery Summary'!$A$215</c:f>
              <c:strCache>
                <c:ptCount val="1"/>
                <c:pt idx="0">
                  <c:v>Common Fund as % of Income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diamond"/>
            <c:size val="11"/>
            <c:spPr>
              <a:solidFill>
                <a:schemeClr val="tx1"/>
              </a:solidFill>
              <a:ln>
                <a:solidFill>
                  <a:schemeClr val="bg1"/>
                </a:solidFill>
              </a:ln>
            </c:spPr>
          </c:marker>
          <c:val>
            <c:numRef>
              <c:f>'Deanery Summary'!$B$215:$K$215</c:f>
              <c:numCache>
                <c:formatCode>0.0%</c:formatCode>
                <c:ptCount val="10"/>
                <c:pt idx="0">
                  <c:v>9.916201142112685E-2</c:v>
                </c:pt>
                <c:pt idx="1">
                  <c:v>0.12029515422349302</c:v>
                </c:pt>
                <c:pt idx="2">
                  <c:v>8.6331288859352442E-2</c:v>
                </c:pt>
                <c:pt idx="3">
                  <c:v>0.11108089750503157</c:v>
                </c:pt>
                <c:pt idx="4">
                  <c:v>6.0928488685651226E-2</c:v>
                </c:pt>
                <c:pt idx="5">
                  <c:v>5.2070574272173674E-2</c:v>
                </c:pt>
                <c:pt idx="6">
                  <c:v>6.7036219647181386E-2</c:v>
                </c:pt>
                <c:pt idx="7">
                  <c:v>0.11572099213694761</c:v>
                </c:pt>
                <c:pt idx="8">
                  <c:v>0.11982777898279051</c:v>
                </c:pt>
                <c:pt idx="9">
                  <c:v>0.11410665953623721</c:v>
                </c:pt>
              </c:numCache>
            </c:numRef>
          </c:val>
        </c:ser>
        <c:marker val="1"/>
        <c:axId val="169575552"/>
        <c:axId val="169573760"/>
      </c:lineChart>
      <c:catAx>
        <c:axId val="169565568"/>
        <c:scaling>
          <c:orientation val="minMax"/>
        </c:scaling>
        <c:axPos val="b"/>
        <c:numFmt formatCode="General" sourceLinked="1"/>
        <c:tickLblPos val="nextTo"/>
        <c:crossAx val="169571840"/>
        <c:crosses val="autoZero"/>
        <c:auto val="1"/>
        <c:lblAlgn val="ctr"/>
        <c:lblOffset val="100"/>
      </c:catAx>
      <c:valAx>
        <c:axId val="169571840"/>
        <c:scaling>
          <c:orientation val="minMax"/>
        </c:scaling>
        <c:axPos val="l"/>
        <c:majorGridlines/>
        <c:title>
          <c:tx>
            <c:strRef>
              <c:f>'Deanery Summary'!$A$103</c:f>
              <c:strCache>
                <c:ptCount val="1"/>
                <c:pt idx="0">
                  <c:v>£'000</c:v>
                </c:pt>
              </c:strCache>
            </c:strRef>
          </c:tx>
          <c:txPr>
            <a:bodyPr rot="-5400000" vert="horz"/>
            <a:lstStyle/>
            <a:p>
              <a:pPr>
                <a:defRPr b="0"/>
              </a:pPr>
              <a:endParaRPr lang="en-US"/>
            </a:p>
          </c:txPr>
        </c:title>
        <c:numFmt formatCode="#,##0" sourceLinked="1"/>
        <c:tickLblPos val="nextTo"/>
        <c:crossAx val="169565568"/>
        <c:crosses val="autoZero"/>
        <c:crossBetween val="between"/>
      </c:valAx>
      <c:valAx>
        <c:axId val="169573760"/>
        <c:scaling>
          <c:orientation val="minMax"/>
        </c:scaling>
        <c:axPos val="r"/>
        <c:numFmt formatCode="0%" sourceLinked="0"/>
        <c:tickLblPos val="nextTo"/>
        <c:crossAx val="169575552"/>
        <c:crosses val="max"/>
        <c:crossBetween val="between"/>
      </c:valAx>
      <c:catAx>
        <c:axId val="169575552"/>
        <c:scaling>
          <c:orientation val="minMax"/>
        </c:scaling>
        <c:delete val="1"/>
        <c:axPos val="b"/>
        <c:tickLblPos val="none"/>
        <c:crossAx val="169573760"/>
        <c:crosses val="autoZero"/>
        <c:auto val="1"/>
        <c:lblAlgn val="ctr"/>
        <c:lblOffset val="100"/>
      </c:cat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9.9070676572830266E-2"/>
          <c:y val="0.50454779839536756"/>
          <c:w val="0.36147441618878912"/>
          <c:h val="0.27472341903110364"/>
        </c:manualLayout>
      </c:layout>
      <c:spPr>
        <a:solidFill>
          <a:prstClr val="white"/>
        </a:solidFill>
      </c:spPr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</c:chart>
  <c:externalData r:id="rId2"/>
  <c:userShapes r:id="rId3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9.2225032339098748E-2"/>
          <c:y val="3.6262231266035574E-2"/>
          <c:w val="0.80955189860507404"/>
          <c:h val="0.86641682149281918"/>
        </c:manualLayout>
      </c:layout>
      <c:barChart>
        <c:barDir val="col"/>
        <c:grouping val="clustered"/>
        <c:ser>
          <c:idx val="0"/>
          <c:order val="0"/>
          <c:tx>
            <c:strRef>
              <c:f>'New Summary'!$A$157</c:f>
              <c:strCache>
                <c:ptCount val="1"/>
                <c:pt idx="0">
                  <c:v>Common Fund paid</c:v>
                </c:pt>
              </c:strCache>
            </c:strRef>
          </c:tx>
          <c:spPr>
            <a:solidFill>
              <a:srgbClr val="4F81BD">
                <a:lumMod val="40000"/>
                <a:lumOff val="60000"/>
              </a:srgbClr>
            </a:solidFill>
          </c:spPr>
          <c:cat>
            <c:numRef>
              <c:f>'New Summary'!$B$136:$K$136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Summary'!$B$157:$K$157</c:f>
              <c:numCache>
                <c:formatCode>#,##0</c:formatCode>
                <c:ptCount val="10"/>
                <c:pt idx="0">
                  <c:v>12.883947194993754</c:v>
                </c:pt>
                <c:pt idx="1">
                  <c:v>14.589356603557164</c:v>
                </c:pt>
                <c:pt idx="2">
                  <c:v>15.704284920338221</c:v>
                </c:pt>
                <c:pt idx="3">
                  <c:v>16.375677178013387</c:v>
                </c:pt>
                <c:pt idx="4">
                  <c:v>16.319960222992954</c:v>
                </c:pt>
                <c:pt idx="5">
                  <c:v>17.384518381660389</c:v>
                </c:pt>
                <c:pt idx="6">
                  <c:v>18.768007830373865</c:v>
                </c:pt>
                <c:pt idx="7">
                  <c:v>19.338116590612156</c:v>
                </c:pt>
                <c:pt idx="8">
                  <c:v>19.720159726410937</c:v>
                </c:pt>
                <c:pt idx="9">
                  <c:v>20.431519350779283</c:v>
                </c:pt>
              </c:numCache>
            </c:numRef>
          </c:val>
        </c:ser>
        <c:ser>
          <c:idx val="1"/>
          <c:order val="1"/>
          <c:tx>
            <c:v>Unrestricted Income</c:v>
          </c:tx>
          <c:cat>
            <c:numRef>
              <c:f>'New Summary'!$B$136:$K$136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Summary'!$B$119:$K$119</c:f>
              <c:numCache>
                <c:formatCode>#,##0</c:formatCode>
                <c:ptCount val="10"/>
                <c:pt idx="0">
                  <c:v>49.712499583367034</c:v>
                </c:pt>
                <c:pt idx="1">
                  <c:v>59.072387310035353</c:v>
                </c:pt>
                <c:pt idx="2">
                  <c:v>56.252394535317755</c:v>
                </c:pt>
                <c:pt idx="3">
                  <c:v>55.474129842159044</c:v>
                </c:pt>
                <c:pt idx="4">
                  <c:v>60.305266286368195</c:v>
                </c:pt>
                <c:pt idx="5">
                  <c:v>66.151225863241734</c:v>
                </c:pt>
                <c:pt idx="6">
                  <c:v>72.847938930219243</c:v>
                </c:pt>
                <c:pt idx="7">
                  <c:v>71.432990644267647</c:v>
                </c:pt>
                <c:pt idx="8">
                  <c:v>74.907037893673589</c:v>
                </c:pt>
                <c:pt idx="9">
                  <c:v>77.493143216823029</c:v>
                </c:pt>
              </c:numCache>
            </c:numRef>
          </c:val>
        </c:ser>
        <c:axId val="169618048"/>
        <c:axId val="169624320"/>
      </c:barChart>
      <c:lineChart>
        <c:grouping val="standard"/>
        <c:ser>
          <c:idx val="2"/>
          <c:order val="2"/>
          <c:tx>
            <c:strRef>
              <c:f>'New Summary'!$A$214</c:f>
              <c:strCache>
                <c:ptCount val="1"/>
                <c:pt idx="0">
                  <c:v>Common Fund as % of Income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diamond"/>
            <c:size val="11"/>
            <c:spPr>
              <a:solidFill>
                <a:schemeClr val="tx1"/>
              </a:solidFill>
              <a:ln>
                <a:solidFill>
                  <a:schemeClr val="bg1"/>
                </a:solidFill>
              </a:ln>
            </c:spPr>
          </c:marker>
          <c:val>
            <c:numRef>
              <c:f>'New Summary'!$B$214:$K$214</c:f>
              <c:numCache>
                <c:formatCode>0.0%</c:formatCode>
                <c:ptCount val="10"/>
                <c:pt idx="0">
                  <c:v>0.20943220720932937</c:v>
                </c:pt>
                <c:pt idx="1">
                  <c:v>0.19647888734847921</c:v>
                </c:pt>
                <c:pt idx="2">
                  <c:v>0.21574472980362414</c:v>
                </c:pt>
                <c:pt idx="3">
                  <c:v>0.22851460561699743</c:v>
                </c:pt>
                <c:pt idx="4">
                  <c:v>0.19240619274868595</c:v>
                </c:pt>
                <c:pt idx="5">
                  <c:v>0.17702489477865482</c:v>
                </c:pt>
                <c:pt idx="6">
                  <c:v>0.18678173759991479</c:v>
                </c:pt>
                <c:pt idx="7">
                  <c:v>0.22282938035093924</c:v>
                </c:pt>
                <c:pt idx="8">
                  <c:v>0.2142719899354355</c:v>
                </c:pt>
                <c:pt idx="9">
                  <c:v>0.21183410449574194</c:v>
                </c:pt>
              </c:numCache>
            </c:numRef>
          </c:val>
        </c:ser>
        <c:marker val="1"/>
        <c:axId val="169636224"/>
        <c:axId val="169626240"/>
      </c:lineChart>
      <c:catAx>
        <c:axId val="169618048"/>
        <c:scaling>
          <c:orientation val="minMax"/>
        </c:scaling>
        <c:axPos val="b"/>
        <c:numFmt formatCode="General" sourceLinked="1"/>
        <c:tickLblPos val="nextTo"/>
        <c:crossAx val="169624320"/>
        <c:crosses val="autoZero"/>
        <c:auto val="1"/>
        <c:lblAlgn val="ctr"/>
        <c:lblOffset val="100"/>
      </c:catAx>
      <c:valAx>
        <c:axId val="169624320"/>
        <c:scaling>
          <c:orientation val="minMax"/>
        </c:scaling>
        <c:axPos val="l"/>
        <c:majorGridlines/>
        <c:title>
          <c:tx>
            <c:strRef>
              <c:f>'New Summary'!$A$103</c:f>
              <c:strCache>
                <c:ptCount val="1"/>
                <c:pt idx="0">
                  <c:v>£'million</c:v>
                </c:pt>
              </c:strCache>
            </c:strRef>
          </c:tx>
          <c:txPr>
            <a:bodyPr rot="-5400000" vert="horz"/>
            <a:lstStyle/>
            <a:p>
              <a:pPr>
                <a:defRPr b="0"/>
              </a:pPr>
              <a:endParaRPr lang="en-US"/>
            </a:p>
          </c:txPr>
        </c:title>
        <c:numFmt formatCode="#,##0" sourceLinked="1"/>
        <c:tickLblPos val="nextTo"/>
        <c:crossAx val="169618048"/>
        <c:crosses val="autoZero"/>
        <c:crossBetween val="between"/>
      </c:valAx>
      <c:valAx>
        <c:axId val="169626240"/>
        <c:scaling>
          <c:orientation val="minMax"/>
          <c:max val="0.30000000000000032"/>
          <c:min val="0"/>
        </c:scaling>
        <c:axPos val="r"/>
        <c:numFmt formatCode="0%" sourceLinked="0"/>
        <c:tickLblPos val="nextTo"/>
        <c:crossAx val="169636224"/>
        <c:crosses val="max"/>
        <c:crossBetween val="between"/>
      </c:valAx>
      <c:catAx>
        <c:axId val="169636224"/>
        <c:scaling>
          <c:orientation val="minMax"/>
        </c:scaling>
        <c:delete val="1"/>
        <c:axPos val="b"/>
        <c:tickLblPos val="none"/>
        <c:crossAx val="169626240"/>
        <c:crosses val="autoZero"/>
        <c:auto val="1"/>
        <c:lblAlgn val="ctr"/>
        <c:lblOffset val="100"/>
      </c:catAx>
      <c:spPr>
        <a:noFill/>
        <a:ln w="25400">
          <a:noFill/>
        </a:ln>
      </c:spPr>
    </c:plotArea>
    <c:plotVisOnly val="1"/>
    <c:dispBlanksAs val="gap"/>
  </c:chart>
  <c:externalData r:id="rId2"/>
  <c:userShapes r:id="rId3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9.2225032339098748E-2"/>
          <c:y val="3.3265976584387631E-2"/>
          <c:w val="0.80123934642182615"/>
          <c:h val="0.86641682149281918"/>
        </c:manualLayout>
      </c:layout>
      <c:barChart>
        <c:barDir val="col"/>
        <c:grouping val="stacked"/>
        <c:ser>
          <c:idx val="4"/>
          <c:order val="1"/>
          <c:tx>
            <c:strRef>
              <c:f>'Parish Summary'!$A$272</c:f>
              <c:strCache>
                <c:ptCount val="1"/>
                <c:pt idx="0">
                  <c:v>Adults - 16 and over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cat>
            <c:numRef>
              <c:f>'New Summary'!$B$103:$K$103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'Parish Summary'!$B$272:$K$272</c:f>
              <c:numCache>
                <c:formatCode>#,##0</c:formatCode>
                <c:ptCount val="10"/>
                <c:pt idx="0">
                  <c:v>185</c:v>
                </c:pt>
                <c:pt idx="1">
                  <c:v>170</c:v>
                </c:pt>
                <c:pt idx="2">
                  <c:v>160</c:v>
                </c:pt>
                <c:pt idx="3">
                  <c:v>120</c:v>
                </c:pt>
                <c:pt idx="4">
                  <c:v>105</c:v>
                </c:pt>
                <c:pt idx="5">
                  <c:v>96</c:v>
                </c:pt>
                <c:pt idx="6">
                  <c:v>100</c:v>
                </c:pt>
                <c:pt idx="7">
                  <c:v>80</c:v>
                </c:pt>
                <c:pt idx="8">
                  <c:v>70</c:v>
                </c:pt>
                <c:pt idx="9">
                  <c:v>80</c:v>
                </c:pt>
              </c:numCache>
            </c:numRef>
          </c:val>
        </c:ser>
        <c:ser>
          <c:idx val="1"/>
          <c:order val="2"/>
          <c:tx>
            <c:strRef>
              <c:f>'Parish Summary'!$A$271</c:f>
              <c:strCache>
                <c:ptCount val="1"/>
                <c:pt idx="0">
                  <c:v>Children - 15 and under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cat>
            <c:numRef>
              <c:f>'New Summary'!$B$103:$K$103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'Parish Summary'!$B$271:$K$271</c:f>
              <c:numCache>
                <c:formatCode>#,##0</c:formatCode>
                <c:ptCount val="10"/>
                <c:pt idx="0">
                  <c:v>12</c:v>
                </c:pt>
                <c:pt idx="1">
                  <c:v>9</c:v>
                </c:pt>
                <c:pt idx="2">
                  <c:v>18</c:v>
                </c:pt>
                <c:pt idx="3">
                  <c:v>18</c:v>
                </c:pt>
                <c:pt idx="4">
                  <c:v>10</c:v>
                </c:pt>
                <c:pt idx="5">
                  <c:v>15</c:v>
                </c:pt>
                <c:pt idx="6">
                  <c:v>12</c:v>
                </c:pt>
                <c:pt idx="7">
                  <c:v>10</c:v>
                </c:pt>
                <c:pt idx="8">
                  <c:v>9</c:v>
                </c:pt>
                <c:pt idx="9">
                  <c:v>6</c:v>
                </c:pt>
              </c:numCache>
            </c:numRef>
          </c:val>
        </c:ser>
        <c:overlap val="100"/>
        <c:axId val="169703296"/>
        <c:axId val="169721856"/>
      </c:barChart>
      <c:lineChart>
        <c:grouping val="standard"/>
        <c:ser>
          <c:idx val="2"/>
          <c:order val="0"/>
          <c:tx>
            <c:strRef>
              <c:f>'Parish Summary'!$A$273</c:f>
              <c:strCache>
                <c:ptCount val="1"/>
                <c:pt idx="0">
                  <c:v>Percentage children (%)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diamond"/>
            <c:size val="9"/>
            <c:spPr>
              <a:solidFill>
                <a:srgbClr val="FF0000"/>
              </a:solidFill>
            </c:spPr>
          </c:marker>
          <c:cat>
            <c:numRef>
              <c:f>'New Summary'!$B$103:$K$103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'Parish Summary'!$B$273:$K$273</c:f>
              <c:numCache>
                <c:formatCode>0.0%</c:formatCode>
                <c:ptCount val="10"/>
                <c:pt idx="0">
                  <c:v>6.0913705583756354E-2</c:v>
                </c:pt>
                <c:pt idx="1">
                  <c:v>5.027932960893855E-2</c:v>
                </c:pt>
                <c:pt idx="2">
                  <c:v>0.10112359550561806</c:v>
                </c:pt>
                <c:pt idx="3">
                  <c:v>0.1304347826086957</c:v>
                </c:pt>
                <c:pt idx="4">
                  <c:v>8.6956521739130543E-2</c:v>
                </c:pt>
                <c:pt idx="5">
                  <c:v>0.13513513513513534</c:v>
                </c:pt>
                <c:pt idx="6">
                  <c:v>0.10714285714285714</c:v>
                </c:pt>
                <c:pt idx="7">
                  <c:v>0.1111111111111111</c:v>
                </c:pt>
                <c:pt idx="8">
                  <c:v>0.11392405063291147</c:v>
                </c:pt>
                <c:pt idx="9">
                  <c:v>6.9767441860465199E-2</c:v>
                </c:pt>
              </c:numCache>
            </c:numRef>
          </c:val>
        </c:ser>
        <c:marker val="1"/>
        <c:axId val="169725312"/>
        <c:axId val="169723776"/>
      </c:lineChart>
      <c:catAx>
        <c:axId val="169703296"/>
        <c:scaling>
          <c:orientation val="minMax"/>
        </c:scaling>
        <c:axPos val="b"/>
        <c:numFmt formatCode="General" sourceLinked="1"/>
        <c:tickLblPos val="nextTo"/>
        <c:crossAx val="169721856"/>
        <c:crosses val="autoZero"/>
        <c:auto val="1"/>
        <c:lblAlgn val="ctr"/>
        <c:lblOffset val="100"/>
      </c:catAx>
      <c:valAx>
        <c:axId val="169721856"/>
        <c:scaling>
          <c:orientation val="minMax"/>
        </c:scaling>
        <c:axPos val="l"/>
        <c:majorGridlines/>
        <c:title>
          <c:tx>
            <c:strRef>
              <c:f>'Parish Summary'!$A$253</c:f>
              <c:strCache>
                <c:ptCount val="1"/>
                <c:pt idx="0">
                  <c:v>Number</c:v>
                </c:pt>
              </c:strCache>
            </c:strRef>
          </c:tx>
          <c:txPr>
            <a:bodyPr rot="-5400000" vert="horz"/>
            <a:lstStyle/>
            <a:p>
              <a:pPr>
                <a:defRPr b="0"/>
              </a:pPr>
              <a:endParaRPr lang="en-US"/>
            </a:p>
          </c:txPr>
        </c:title>
        <c:numFmt formatCode="#,##0" sourceLinked="0"/>
        <c:tickLblPos val="nextTo"/>
        <c:crossAx val="169703296"/>
        <c:crosses val="autoZero"/>
        <c:crossBetween val="between"/>
      </c:valAx>
      <c:valAx>
        <c:axId val="169723776"/>
        <c:scaling>
          <c:orientation val="minMax"/>
        </c:scaling>
        <c:axPos val="r"/>
        <c:numFmt formatCode="0%" sourceLinked="0"/>
        <c:tickLblPos val="nextTo"/>
        <c:crossAx val="169725312"/>
        <c:crosses val="max"/>
        <c:crossBetween val="between"/>
      </c:valAx>
      <c:catAx>
        <c:axId val="169725312"/>
        <c:scaling>
          <c:orientation val="minMax"/>
        </c:scaling>
        <c:delete val="1"/>
        <c:axPos val="b"/>
        <c:numFmt formatCode="General" sourceLinked="1"/>
        <c:tickLblPos val="none"/>
        <c:crossAx val="169723776"/>
        <c:crosses val="autoZero"/>
        <c:auto val="1"/>
        <c:lblAlgn val="ctr"/>
        <c:lblOffset val="100"/>
      </c:catAx>
    </c:plotArea>
    <c:plotVisOnly val="1"/>
    <c:dispBlanksAs val="gap"/>
  </c:chart>
  <c:externalData r:id="rId2"/>
  <c:userShapes r:id="rId3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9.2225032339098748E-2"/>
          <c:y val="3.3265976584387631E-2"/>
          <c:w val="0.79862383463984365"/>
          <c:h val="0.86641682149281918"/>
        </c:manualLayout>
      </c:layout>
      <c:barChart>
        <c:barDir val="col"/>
        <c:grouping val="stacked"/>
        <c:ser>
          <c:idx val="4"/>
          <c:order val="1"/>
          <c:tx>
            <c:strRef>
              <c:f>'Deanery Summary'!$A$270</c:f>
              <c:strCache>
                <c:ptCount val="1"/>
                <c:pt idx="0">
                  <c:v>Adults - 16 and over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cat>
            <c:numRef>
              <c:f>'New Summary'!$B$103:$K$103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'Deanery Summary'!$B$270:$K$270</c:f>
              <c:numCache>
                <c:formatCode>#,##0</c:formatCode>
                <c:ptCount val="10"/>
                <c:pt idx="0">
                  <c:v>2016</c:v>
                </c:pt>
                <c:pt idx="1">
                  <c:v>2011</c:v>
                </c:pt>
                <c:pt idx="2">
                  <c:v>2019</c:v>
                </c:pt>
                <c:pt idx="3">
                  <c:v>1909</c:v>
                </c:pt>
                <c:pt idx="4">
                  <c:v>1881</c:v>
                </c:pt>
                <c:pt idx="5">
                  <c:v>1970</c:v>
                </c:pt>
                <c:pt idx="6">
                  <c:v>1810</c:v>
                </c:pt>
                <c:pt idx="7">
                  <c:v>1856</c:v>
                </c:pt>
                <c:pt idx="8">
                  <c:v>1784</c:v>
                </c:pt>
                <c:pt idx="9">
                  <c:v>1756</c:v>
                </c:pt>
              </c:numCache>
            </c:numRef>
          </c:val>
        </c:ser>
        <c:ser>
          <c:idx val="1"/>
          <c:order val="2"/>
          <c:tx>
            <c:strRef>
              <c:f>'Deanery Summary'!$A$269</c:f>
              <c:strCache>
                <c:ptCount val="1"/>
                <c:pt idx="0">
                  <c:v>Children - 15 and under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cat>
            <c:numRef>
              <c:f>'New Summary'!$B$103:$K$103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'Deanery Summary'!$B$269:$K$269</c:f>
              <c:numCache>
                <c:formatCode>#,##0</c:formatCode>
                <c:ptCount val="10"/>
                <c:pt idx="0">
                  <c:v>258</c:v>
                </c:pt>
                <c:pt idx="1">
                  <c:v>239</c:v>
                </c:pt>
                <c:pt idx="2">
                  <c:v>260</c:v>
                </c:pt>
                <c:pt idx="3">
                  <c:v>264</c:v>
                </c:pt>
                <c:pt idx="4">
                  <c:v>271</c:v>
                </c:pt>
                <c:pt idx="5">
                  <c:v>277</c:v>
                </c:pt>
                <c:pt idx="6">
                  <c:v>258</c:v>
                </c:pt>
                <c:pt idx="7">
                  <c:v>260</c:v>
                </c:pt>
                <c:pt idx="8">
                  <c:v>212</c:v>
                </c:pt>
                <c:pt idx="9">
                  <c:v>230</c:v>
                </c:pt>
              </c:numCache>
            </c:numRef>
          </c:val>
        </c:ser>
        <c:overlap val="100"/>
        <c:axId val="127857408"/>
        <c:axId val="127859328"/>
      </c:barChart>
      <c:lineChart>
        <c:grouping val="standard"/>
        <c:ser>
          <c:idx val="2"/>
          <c:order val="0"/>
          <c:tx>
            <c:strRef>
              <c:f>'Deanery Summary'!$A$271</c:f>
              <c:strCache>
                <c:ptCount val="1"/>
                <c:pt idx="0">
                  <c:v>Percentage children (%)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diamond"/>
            <c:size val="9"/>
            <c:spPr>
              <a:solidFill>
                <a:srgbClr val="FF0000"/>
              </a:solidFill>
            </c:spPr>
          </c:marker>
          <c:cat>
            <c:numRef>
              <c:f>'New Summary'!$B$103:$K$103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'Deanery Summary'!$B$271:$K$271</c:f>
              <c:numCache>
                <c:formatCode>0.0%</c:formatCode>
                <c:ptCount val="10"/>
                <c:pt idx="0">
                  <c:v>0.11345646437994709</c:v>
                </c:pt>
                <c:pt idx="1">
                  <c:v>0.10622222222222244</c:v>
                </c:pt>
                <c:pt idx="2">
                  <c:v>0.11408512505484861</c:v>
                </c:pt>
                <c:pt idx="3">
                  <c:v>0.12149102623101719</c:v>
                </c:pt>
                <c:pt idx="4">
                  <c:v>0.12592936802973978</c:v>
                </c:pt>
                <c:pt idx="5">
                  <c:v>0.1232754784156655</c:v>
                </c:pt>
                <c:pt idx="6">
                  <c:v>0.12475822050290147</c:v>
                </c:pt>
                <c:pt idx="7">
                  <c:v>0.12287334593572778</c:v>
                </c:pt>
                <c:pt idx="8">
                  <c:v>0.10621242484969952</c:v>
                </c:pt>
                <c:pt idx="9">
                  <c:v>0.11581067472306143</c:v>
                </c:pt>
              </c:numCache>
            </c:numRef>
          </c:val>
        </c:ser>
        <c:marker val="1"/>
        <c:axId val="169691392"/>
        <c:axId val="169689856"/>
      </c:lineChart>
      <c:catAx>
        <c:axId val="127857408"/>
        <c:scaling>
          <c:orientation val="minMax"/>
        </c:scaling>
        <c:axPos val="b"/>
        <c:numFmt formatCode="General" sourceLinked="1"/>
        <c:tickLblPos val="nextTo"/>
        <c:crossAx val="127859328"/>
        <c:crosses val="autoZero"/>
        <c:auto val="1"/>
        <c:lblAlgn val="ctr"/>
        <c:lblOffset val="100"/>
      </c:catAx>
      <c:valAx>
        <c:axId val="127859328"/>
        <c:scaling>
          <c:orientation val="minMax"/>
        </c:scaling>
        <c:axPos val="l"/>
        <c:majorGridlines/>
        <c:title>
          <c:tx>
            <c:strRef>
              <c:f>'Parish Summary'!$A$253</c:f>
              <c:strCache>
                <c:ptCount val="1"/>
                <c:pt idx="0">
                  <c:v>Number</c:v>
                </c:pt>
              </c:strCache>
            </c:strRef>
          </c:tx>
          <c:txPr>
            <a:bodyPr rot="-5400000" vert="horz"/>
            <a:lstStyle/>
            <a:p>
              <a:pPr>
                <a:defRPr b="0"/>
              </a:pPr>
              <a:endParaRPr lang="en-US"/>
            </a:p>
          </c:txPr>
        </c:title>
        <c:numFmt formatCode="#,##0" sourceLinked="0"/>
        <c:tickLblPos val="nextTo"/>
        <c:crossAx val="127857408"/>
        <c:crosses val="autoZero"/>
        <c:crossBetween val="between"/>
      </c:valAx>
      <c:valAx>
        <c:axId val="169689856"/>
        <c:scaling>
          <c:orientation val="minMax"/>
          <c:min val="0"/>
        </c:scaling>
        <c:axPos val="r"/>
        <c:numFmt formatCode="0%" sourceLinked="0"/>
        <c:tickLblPos val="nextTo"/>
        <c:crossAx val="169691392"/>
        <c:crosses val="max"/>
        <c:crossBetween val="between"/>
      </c:valAx>
      <c:catAx>
        <c:axId val="169691392"/>
        <c:scaling>
          <c:orientation val="minMax"/>
        </c:scaling>
        <c:delete val="1"/>
        <c:axPos val="b"/>
        <c:numFmt formatCode="General" sourceLinked="1"/>
        <c:tickLblPos val="none"/>
        <c:crossAx val="169689856"/>
        <c:crosses val="autoZero"/>
        <c:auto val="1"/>
        <c:lblAlgn val="ctr"/>
        <c:lblOffset val="100"/>
      </c:catAx>
    </c:plotArea>
    <c:legend>
      <c:legendPos val="r"/>
      <c:layout>
        <c:manualLayout>
          <c:xMode val="edge"/>
          <c:yMode val="edge"/>
          <c:x val="0.28600353256417826"/>
          <c:y val="0.38153506448001506"/>
          <c:w val="0.39002398980151037"/>
          <c:h val="0.40859669438438501"/>
        </c:manualLayout>
      </c:layout>
      <c:spPr>
        <a:solidFill>
          <a:schemeClr val="bg1"/>
        </a:solidFill>
      </c:spPr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</c:chart>
  <c:externalData r:id="rId2"/>
  <c:userShapes r:id="rId3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9.2225032339098748E-2"/>
          <c:y val="0.10087420842128669"/>
          <c:w val="0.79862383463984399"/>
          <c:h val="0.79880869718179548"/>
        </c:manualLayout>
      </c:layout>
      <c:barChart>
        <c:barDir val="col"/>
        <c:grouping val="stacked"/>
        <c:ser>
          <c:idx val="4"/>
          <c:order val="1"/>
          <c:tx>
            <c:strRef>
              <c:f>'Deanery Summary'!$A$270</c:f>
              <c:strCache>
                <c:ptCount val="1"/>
                <c:pt idx="0">
                  <c:v>Adults - 16 and over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cat>
            <c:numRef>
              <c:f>'New Summary'!$B$103:$K$103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'Deanery Summary'!$B$270:$K$270</c:f>
              <c:numCache>
                <c:formatCode>#,##0</c:formatCode>
                <c:ptCount val="10"/>
                <c:pt idx="0">
                  <c:v>2016</c:v>
                </c:pt>
                <c:pt idx="1">
                  <c:v>2011</c:v>
                </c:pt>
                <c:pt idx="2">
                  <c:v>2019</c:v>
                </c:pt>
                <c:pt idx="3">
                  <c:v>1909</c:v>
                </c:pt>
                <c:pt idx="4">
                  <c:v>1881</c:v>
                </c:pt>
                <c:pt idx="5">
                  <c:v>1970</c:v>
                </c:pt>
                <c:pt idx="6">
                  <c:v>1810</c:v>
                </c:pt>
                <c:pt idx="7">
                  <c:v>1856</c:v>
                </c:pt>
                <c:pt idx="8">
                  <c:v>1784</c:v>
                </c:pt>
                <c:pt idx="9">
                  <c:v>1756</c:v>
                </c:pt>
              </c:numCache>
            </c:numRef>
          </c:val>
        </c:ser>
        <c:ser>
          <c:idx val="1"/>
          <c:order val="2"/>
          <c:tx>
            <c:strRef>
              <c:f>'Deanery Summary'!$A$269</c:f>
              <c:strCache>
                <c:ptCount val="1"/>
                <c:pt idx="0">
                  <c:v>Children - 15 and under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cat>
            <c:numRef>
              <c:f>'New Summary'!$B$103:$K$103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'Deanery Summary'!$B$269:$K$269</c:f>
              <c:numCache>
                <c:formatCode>#,##0</c:formatCode>
                <c:ptCount val="10"/>
                <c:pt idx="0">
                  <c:v>258</c:v>
                </c:pt>
                <c:pt idx="1">
                  <c:v>239</c:v>
                </c:pt>
                <c:pt idx="2">
                  <c:v>260</c:v>
                </c:pt>
                <c:pt idx="3">
                  <c:v>264</c:v>
                </c:pt>
                <c:pt idx="4">
                  <c:v>271</c:v>
                </c:pt>
                <c:pt idx="5">
                  <c:v>277</c:v>
                </c:pt>
                <c:pt idx="6">
                  <c:v>258</c:v>
                </c:pt>
                <c:pt idx="7">
                  <c:v>260</c:v>
                </c:pt>
                <c:pt idx="8">
                  <c:v>212</c:v>
                </c:pt>
                <c:pt idx="9">
                  <c:v>230</c:v>
                </c:pt>
              </c:numCache>
            </c:numRef>
          </c:val>
        </c:ser>
        <c:overlap val="100"/>
        <c:axId val="127840640"/>
        <c:axId val="127842560"/>
      </c:barChart>
      <c:lineChart>
        <c:grouping val="standard"/>
        <c:ser>
          <c:idx val="2"/>
          <c:order val="0"/>
          <c:tx>
            <c:strRef>
              <c:f>'Deanery Summary'!$A$271</c:f>
              <c:strCache>
                <c:ptCount val="1"/>
                <c:pt idx="0">
                  <c:v>Percentage children (%)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diamond"/>
            <c:size val="9"/>
            <c:spPr>
              <a:solidFill>
                <a:srgbClr val="FF0000"/>
              </a:solidFill>
            </c:spPr>
          </c:marker>
          <c:cat>
            <c:numRef>
              <c:f>'New Summary'!$B$103:$K$103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'Deanery Summary'!$B$271:$K$271</c:f>
              <c:numCache>
                <c:formatCode>0.0%</c:formatCode>
                <c:ptCount val="10"/>
                <c:pt idx="0">
                  <c:v>0.11345646437994709</c:v>
                </c:pt>
                <c:pt idx="1">
                  <c:v>0.10622222222222244</c:v>
                </c:pt>
                <c:pt idx="2">
                  <c:v>0.11408512505484861</c:v>
                </c:pt>
                <c:pt idx="3">
                  <c:v>0.12149102623101719</c:v>
                </c:pt>
                <c:pt idx="4">
                  <c:v>0.12592936802973978</c:v>
                </c:pt>
                <c:pt idx="5">
                  <c:v>0.1232754784156655</c:v>
                </c:pt>
                <c:pt idx="6">
                  <c:v>0.12475822050290147</c:v>
                </c:pt>
                <c:pt idx="7">
                  <c:v>0.12287334593572778</c:v>
                </c:pt>
                <c:pt idx="8">
                  <c:v>0.10621242484969952</c:v>
                </c:pt>
                <c:pt idx="9">
                  <c:v>0.11581067472306143</c:v>
                </c:pt>
              </c:numCache>
            </c:numRef>
          </c:val>
        </c:ser>
        <c:marker val="1"/>
        <c:axId val="169670528"/>
        <c:axId val="169668992"/>
      </c:lineChart>
      <c:catAx>
        <c:axId val="127840640"/>
        <c:scaling>
          <c:orientation val="minMax"/>
        </c:scaling>
        <c:axPos val="b"/>
        <c:numFmt formatCode="General" sourceLinked="1"/>
        <c:tickLblPos val="nextTo"/>
        <c:crossAx val="127842560"/>
        <c:crosses val="autoZero"/>
        <c:auto val="1"/>
        <c:lblAlgn val="ctr"/>
        <c:lblOffset val="100"/>
      </c:catAx>
      <c:valAx>
        <c:axId val="127842560"/>
        <c:scaling>
          <c:orientation val="minMax"/>
        </c:scaling>
        <c:axPos val="l"/>
        <c:majorGridlines/>
        <c:title>
          <c:tx>
            <c:strRef>
              <c:f>'Parish Summary'!$A$253</c:f>
              <c:strCache>
                <c:ptCount val="1"/>
                <c:pt idx="0">
                  <c:v>Number</c:v>
                </c:pt>
              </c:strCache>
            </c:strRef>
          </c:tx>
          <c:txPr>
            <a:bodyPr rot="-5400000" vert="horz"/>
            <a:lstStyle/>
            <a:p>
              <a:pPr>
                <a:defRPr b="0"/>
              </a:pPr>
              <a:endParaRPr lang="en-US"/>
            </a:p>
          </c:txPr>
        </c:title>
        <c:numFmt formatCode="#,##0" sourceLinked="0"/>
        <c:tickLblPos val="nextTo"/>
        <c:crossAx val="127840640"/>
        <c:crosses val="autoZero"/>
        <c:crossBetween val="between"/>
      </c:valAx>
      <c:valAx>
        <c:axId val="169668992"/>
        <c:scaling>
          <c:orientation val="minMax"/>
          <c:min val="0"/>
        </c:scaling>
        <c:axPos val="r"/>
        <c:numFmt formatCode="0%" sourceLinked="0"/>
        <c:tickLblPos val="nextTo"/>
        <c:crossAx val="169670528"/>
        <c:crosses val="max"/>
        <c:crossBetween val="between"/>
      </c:valAx>
      <c:catAx>
        <c:axId val="169670528"/>
        <c:scaling>
          <c:orientation val="minMax"/>
        </c:scaling>
        <c:delete val="1"/>
        <c:axPos val="b"/>
        <c:numFmt formatCode="General" sourceLinked="1"/>
        <c:tickLblPos val="none"/>
        <c:crossAx val="169668992"/>
        <c:crosses val="autoZero"/>
        <c:auto val="1"/>
        <c:lblAlgn val="ctr"/>
        <c:lblOffset val="100"/>
      </c:catAx>
    </c:plotArea>
    <c:legend>
      <c:legendPos val="r"/>
      <c:layout>
        <c:manualLayout>
          <c:xMode val="edge"/>
          <c:yMode val="edge"/>
          <c:x val="0.28600353256417826"/>
          <c:y val="0.38153506448001506"/>
          <c:w val="0.39002398980151054"/>
          <c:h val="0.40859669438438512"/>
        </c:manualLayout>
      </c:layout>
      <c:spPr>
        <a:solidFill>
          <a:schemeClr val="bg1"/>
        </a:solidFill>
      </c:spPr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</c:chart>
  <c:externalData r:id="rId2"/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>
        <c:manualLayout>
          <c:layoutTarget val="inner"/>
          <c:xMode val="edge"/>
          <c:yMode val="edge"/>
          <c:x val="9.2225032339098748E-2"/>
          <c:y val="3.3265976584387631E-2"/>
          <c:w val="0.76379586571509783"/>
          <c:h val="0.86641682149281918"/>
        </c:manualLayout>
      </c:layout>
      <c:barChart>
        <c:barDir val="col"/>
        <c:grouping val="stacked"/>
        <c:ser>
          <c:idx val="0"/>
          <c:order val="0"/>
          <c:tx>
            <c:v>Tax effective giving</c:v>
          </c:tx>
          <c:spPr>
            <a:solidFill>
              <a:schemeClr val="accent1">
                <a:lumMod val="75000"/>
              </a:schemeClr>
            </a:solidFill>
          </c:spPr>
          <c:cat>
            <c:numRef>
              <c:f>'New Summary'!$B$3:$K$3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Summary'!$B$178:$K$178</c:f>
              <c:numCache>
                <c:formatCode>#,##0</c:formatCode>
                <c:ptCount val="10"/>
                <c:pt idx="0">
                  <c:v>17.954479910364427</c:v>
                </c:pt>
                <c:pt idx="1">
                  <c:v>20.011360697252435</c:v>
                </c:pt>
                <c:pt idx="2">
                  <c:v>22.643170546011333</c:v>
                </c:pt>
                <c:pt idx="3">
                  <c:v>22.767053146400087</c:v>
                </c:pt>
                <c:pt idx="4">
                  <c:v>23.88097403141786</c:v>
                </c:pt>
                <c:pt idx="5">
                  <c:v>27.089753448382922</c:v>
                </c:pt>
                <c:pt idx="6">
                  <c:v>30.205288381637526</c:v>
                </c:pt>
                <c:pt idx="7">
                  <c:v>30.291710741128348</c:v>
                </c:pt>
                <c:pt idx="8">
                  <c:v>32.256879927581679</c:v>
                </c:pt>
                <c:pt idx="9">
                  <c:v>32.481606712061925</c:v>
                </c:pt>
              </c:numCache>
            </c:numRef>
          </c:val>
        </c:ser>
        <c:ser>
          <c:idx val="6"/>
          <c:order val="1"/>
          <c:tx>
            <c:strRef>
              <c:f>'New Summary'!$A$179</c:f>
              <c:strCache>
                <c:ptCount val="1"/>
                <c:pt idx="0">
                  <c:v>Collections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cat>
            <c:numRef>
              <c:f>'New Summary'!$B$3:$K$3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Summary'!$B$179:$K$179</c:f>
              <c:numCache>
                <c:formatCode>#,##0</c:formatCode>
                <c:ptCount val="10"/>
                <c:pt idx="0">
                  <c:v>3.6287393242926012</c:v>
                </c:pt>
                <c:pt idx="1">
                  <c:v>3.7582220580417562</c:v>
                </c:pt>
                <c:pt idx="2">
                  <c:v>3.7292371588742292</c:v>
                </c:pt>
                <c:pt idx="3">
                  <c:v>3.913590161790661</c:v>
                </c:pt>
                <c:pt idx="4">
                  <c:v>3.8815301499972312</c:v>
                </c:pt>
                <c:pt idx="5">
                  <c:v>4.0868094225611111</c:v>
                </c:pt>
                <c:pt idx="6">
                  <c:v>4.0321554659144638</c:v>
                </c:pt>
                <c:pt idx="7">
                  <c:v>3.7443890199275049</c:v>
                </c:pt>
                <c:pt idx="8">
                  <c:v>3.9256169231954767</c:v>
                </c:pt>
                <c:pt idx="9">
                  <c:v>3.9427987944181067</c:v>
                </c:pt>
              </c:numCache>
            </c:numRef>
          </c:val>
        </c:ser>
        <c:ser>
          <c:idx val="1"/>
          <c:order val="2"/>
          <c:tx>
            <c:strRef>
              <c:f>'New Summary'!$A$180</c:f>
              <c:strCache>
                <c:ptCount val="1"/>
                <c:pt idx="0">
                  <c:v>Appeals &amp; other giving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cat>
            <c:numRef>
              <c:f>'New Summary'!$B$3:$K$3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Summary'!$B$180:$K$180</c:f>
              <c:numCache>
                <c:formatCode>#,##0</c:formatCode>
                <c:ptCount val="10"/>
                <c:pt idx="0">
                  <c:v>13.882356600689349</c:v>
                </c:pt>
                <c:pt idx="1">
                  <c:v>13.292934152267486</c:v>
                </c:pt>
                <c:pt idx="2">
                  <c:v>16.300683350114831</c:v>
                </c:pt>
                <c:pt idx="3">
                  <c:v>15.17049098524177</c:v>
                </c:pt>
                <c:pt idx="4">
                  <c:v>17.017230562275525</c:v>
                </c:pt>
                <c:pt idx="5">
                  <c:v>20.683831921613823</c:v>
                </c:pt>
                <c:pt idx="6">
                  <c:v>17.005147338960185</c:v>
                </c:pt>
                <c:pt idx="7">
                  <c:v>16.842966183746658</c:v>
                </c:pt>
                <c:pt idx="8">
                  <c:v>18.011933439577842</c:v>
                </c:pt>
                <c:pt idx="9">
                  <c:v>20.38801445274412</c:v>
                </c:pt>
              </c:numCache>
            </c:numRef>
          </c:val>
        </c:ser>
        <c:ser>
          <c:idx val="2"/>
          <c:order val="3"/>
          <c:tx>
            <c:v>Legacies</c:v>
          </c:tx>
          <c:spPr>
            <a:solidFill>
              <a:schemeClr val="accent4">
                <a:lumMod val="75000"/>
              </a:schemeClr>
            </a:solidFill>
          </c:spPr>
          <c:cat>
            <c:numRef>
              <c:f>'New Summary'!$B$3:$K$3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Summary'!$B$181:$K$181</c:f>
              <c:numCache>
                <c:formatCode>#,##0</c:formatCode>
                <c:ptCount val="10"/>
                <c:pt idx="0">
                  <c:v>2.6038009999999998</c:v>
                </c:pt>
                <c:pt idx="1">
                  <c:v>1.69696</c:v>
                </c:pt>
                <c:pt idx="2">
                  <c:v>1.9335259999999999</c:v>
                </c:pt>
                <c:pt idx="3">
                  <c:v>1.33758</c:v>
                </c:pt>
                <c:pt idx="4">
                  <c:v>1.71615004</c:v>
                </c:pt>
                <c:pt idx="5">
                  <c:v>1.7848112466666666</c:v>
                </c:pt>
                <c:pt idx="6">
                  <c:v>1.7453678556333334</c:v>
                </c:pt>
                <c:pt idx="7">
                  <c:v>1.8697766599999992</c:v>
                </c:pt>
                <c:pt idx="8">
                  <c:v>1.2825549999999999</c:v>
                </c:pt>
                <c:pt idx="9">
                  <c:v>2.3307709999999981</c:v>
                </c:pt>
              </c:numCache>
            </c:numRef>
          </c:val>
        </c:ser>
        <c:ser>
          <c:idx val="3"/>
          <c:order val="4"/>
          <c:tx>
            <c:v>Grants received</c:v>
          </c:tx>
          <c:spPr>
            <a:solidFill>
              <a:schemeClr val="tx2">
                <a:lumMod val="60000"/>
                <a:lumOff val="40000"/>
              </a:schemeClr>
            </a:solidFill>
          </c:spPr>
          <c:cat>
            <c:numRef>
              <c:f>'New Summary'!$B$3:$K$3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Summary'!$B$182:$K$182</c:f>
              <c:numCache>
                <c:formatCode>#,##0</c:formatCode>
                <c:ptCount val="10"/>
                <c:pt idx="0">
                  <c:v>6.4641183089789465</c:v>
                </c:pt>
                <c:pt idx="1">
                  <c:v>16.115318330865588</c:v>
                </c:pt>
                <c:pt idx="2">
                  <c:v>7.9564700600239995</c:v>
                </c:pt>
                <c:pt idx="3">
                  <c:v>9.888660730783414</c:v>
                </c:pt>
                <c:pt idx="4">
                  <c:v>14.670203745585749</c:v>
                </c:pt>
                <c:pt idx="5">
                  <c:v>19.432548188053442</c:v>
                </c:pt>
                <c:pt idx="6">
                  <c:v>15.875921025521773</c:v>
                </c:pt>
                <c:pt idx="7">
                  <c:v>8.0850785972083532</c:v>
                </c:pt>
                <c:pt idx="8">
                  <c:v>8.8627466487891979</c:v>
                </c:pt>
                <c:pt idx="9">
                  <c:v>9.093122540936168</c:v>
                </c:pt>
              </c:numCache>
            </c:numRef>
          </c:val>
        </c:ser>
        <c:ser>
          <c:idx val="4"/>
          <c:order val="5"/>
          <c:tx>
            <c:strRef>
              <c:f>'New Summary'!$A$183</c:f>
              <c:strCache>
                <c:ptCount val="1"/>
                <c:pt idx="0">
                  <c:v>Trading income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cat>
            <c:numRef>
              <c:f>'New Summary'!$B$3:$K$3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Summary'!$B$183:$K$183</c:f>
              <c:numCache>
                <c:formatCode>#,##0</c:formatCode>
                <c:ptCount val="10"/>
                <c:pt idx="0">
                  <c:v>10.194061610538117</c:v>
                </c:pt>
                <c:pt idx="1">
                  <c:v>11.037073292401351</c:v>
                </c:pt>
                <c:pt idx="2">
                  <c:v>10.720908470496063</c:v>
                </c:pt>
                <c:pt idx="3">
                  <c:v>10.857936525015173</c:v>
                </c:pt>
                <c:pt idx="4">
                  <c:v>11.872886237314674</c:v>
                </c:pt>
                <c:pt idx="5">
                  <c:v>14.29562388751531</c:v>
                </c:pt>
                <c:pt idx="6">
                  <c:v>16.208555876139172</c:v>
                </c:pt>
                <c:pt idx="7">
                  <c:v>16.12513644716342</c:v>
                </c:pt>
                <c:pt idx="8">
                  <c:v>17.401654055790193</c:v>
                </c:pt>
                <c:pt idx="9">
                  <c:v>17.71811811270598</c:v>
                </c:pt>
              </c:numCache>
            </c:numRef>
          </c:val>
        </c:ser>
        <c:ser>
          <c:idx val="5"/>
          <c:order val="6"/>
          <c:tx>
            <c:strRef>
              <c:f>'New Summary'!$A$184</c:f>
              <c:strCache>
                <c:ptCount val="1"/>
                <c:pt idx="0">
                  <c:v>PCC Fees, dividends, other income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cat>
            <c:numRef>
              <c:f>'New Summary'!$B$3:$K$3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Summary'!$B$184:$K$184</c:f>
              <c:numCache>
                <c:formatCode>#,##0</c:formatCode>
                <c:ptCount val="10"/>
                <c:pt idx="0">
                  <c:v>6.7909048355076447</c:v>
                </c:pt>
                <c:pt idx="1">
                  <c:v>8.3421991730523217</c:v>
                </c:pt>
                <c:pt idx="2">
                  <c:v>9.5070521245794737</c:v>
                </c:pt>
                <c:pt idx="3">
                  <c:v>7.7260911597926336</c:v>
                </c:pt>
                <c:pt idx="4">
                  <c:v>11.781373216228193</c:v>
                </c:pt>
                <c:pt idx="5">
                  <c:v>10.830427645957672</c:v>
                </c:pt>
                <c:pt idx="6">
                  <c:v>15.408521517756952</c:v>
                </c:pt>
                <c:pt idx="7">
                  <c:v>9.8253536351729522</c:v>
                </c:pt>
                <c:pt idx="8">
                  <c:v>10.29192051588414</c:v>
                </c:pt>
                <c:pt idx="9">
                  <c:v>10.496134736755753</c:v>
                </c:pt>
              </c:numCache>
            </c:numRef>
          </c:val>
        </c:ser>
        <c:overlap val="100"/>
        <c:axId val="63218432"/>
        <c:axId val="63219968"/>
      </c:barChart>
      <c:catAx>
        <c:axId val="63218432"/>
        <c:scaling>
          <c:orientation val="minMax"/>
        </c:scaling>
        <c:axPos val="b"/>
        <c:numFmt formatCode="General" sourceLinked="1"/>
        <c:tickLblPos val="nextTo"/>
        <c:crossAx val="63219968"/>
        <c:crosses val="autoZero"/>
        <c:auto val="1"/>
        <c:lblAlgn val="ctr"/>
        <c:lblOffset val="100"/>
      </c:catAx>
      <c:valAx>
        <c:axId val="63219968"/>
        <c:scaling>
          <c:orientation val="minMax"/>
        </c:scaling>
        <c:axPos val="l"/>
        <c:majorGridlines/>
        <c:title>
          <c:tx>
            <c:strRef>
              <c:f>'New Summary'!$A$103</c:f>
              <c:strCache>
                <c:ptCount val="1"/>
                <c:pt idx="0">
                  <c:v>£'million</c:v>
                </c:pt>
              </c:strCache>
            </c:strRef>
          </c:tx>
          <c:layout/>
          <c:txPr>
            <a:bodyPr rot="-5400000" vert="horz"/>
            <a:lstStyle/>
            <a:p>
              <a:pPr>
                <a:defRPr b="0"/>
              </a:pPr>
              <a:endParaRPr lang="en-US"/>
            </a:p>
          </c:txPr>
        </c:title>
        <c:numFmt formatCode="#,##0" sourceLinked="1"/>
        <c:tickLblPos val="nextTo"/>
        <c:crossAx val="6321843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1"/>
  <c:userShapes r:id="rId2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9.2225032339098748E-2"/>
          <c:y val="6.9756138206865909E-2"/>
          <c:w val="0.79721577870658045"/>
          <c:h val="0.82992670354634923"/>
        </c:manualLayout>
      </c:layout>
      <c:barChart>
        <c:barDir val="col"/>
        <c:grouping val="stacked"/>
        <c:ser>
          <c:idx val="4"/>
          <c:order val="1"/>
          <c:tx>
            <c:strRef>
              <c:f>'New Summary'!$A$270</c:f>
              <c:strCache>
                <c:ptCount val="1"/>
                <c:pt idx="0">
                  <c:v>Adults - 16 and over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cat>
            <c:numRef>
              <c:f>'New Summary'!$B$103:$K$103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Summary'!$B$270:$K$270</c:f>
              <c:numCache>
                <c:formatCode>#,##0</c:formatCode>
                <c:ptCount val="10"/>
                <c:pt idx="0">
                  <c:v>42460</c:v>
                </c:pt>
                <c:pt idx="1">
                  <c:v>43626</c:v>
                </c:pt>
                <c:pt idx="2">
                  <c:v>43759.5</c:v>
                </c:pt>
                <c:pt idx="3">
                  <c:v>44864</c:v>
                </c:pt>
                <c:pt idx="4">
                  <c:v>44671.75</c:v>
                </c:pt>
                <c:pt idx="5">
                  <c:v>45046.25</c:v>
                </c:pt>
                <c:pt idx="6">
                  <c:v>43415</c:v>
                </c:pt>
                <c:pt idx="7">
                  <c:v>43400.583333333328</c:v>
                </c:pt>
                <c:pt idx="8">
                  <c:v>42971.416666666672</c:v>
                </c:pt>
                <c:pt idx="9">
                  <c:v>44329</c:v>
                </c:pt>
              </c:numCache>
            </c:numRef>
          </c:val>
        </c:ser>
        <c:ser>
          <c:idx val="1"/>
          <c:order val="2"/>
          <c:tx>
            <c:strRef>
              <c:f>'New Summary'!$A$269</c:f>
              <c:strCache>
                <c:ptCount val="1"/>
                <c:pt idx="0">
                  <c:v>Children - 15 and under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cat>
            <c:numRef>
              <c:f>'New Summary'!$B$103:$K$103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Summary'!$B$269:$K$269</c:f>
              <c:numCache>
                <c:formatCode>#,##0</c:formatCode>
                <c:ptCount val="10"/>
                <c:pt idx="0">
                  <c:v>10440</c:v>
                </c:pt>
                <c:pt idx="1">
                  <c:v>10811</c:v>
                </c:pt>
                <c:pt idx="2">
                  <c:v>10831.25</c:v>
                </c:pt>
                <c:pt idx="3">
                  <c:v>10892.75</c:v>
                </c:pt>
                <c:pt idx="4">
                  <c:v>10684</c:v>
                </c:pt>
                <c:pt idx="5">
                  <c:v>10657.5</c:v>
                </c:pt>
                <c:pt idx="6">
                  <c:v>10660.916666666661</c:v>
                </c:pt>
                <c:pt idx="7">
                  <c:v>10457.25</c:v>
                </c:pt>
                <c:pt idx="8">
                  <c:v>10149.333333333327</c:v>
                </c:pt>
                <c:pt idx="9">
                  <c:v>10157</c:v>
                </c:pt>
              </c:numCache>
            </c:numRef>
          </c:val>
        </c:ser>
        <c:overlap val="100"/>
        <c:axId val="128478592"/>
        <c:axId val="128509440"/>
      </c:barChart>
      <c:lineChart>
        <c:grouping val="standard"/>
        <c:ser>
          <c:idx val="2"/>
          <c:order val="0"/>
          <c:tx>
            <c:strRef>
              <c:f>'New Summary'!$A$271</c:f>
              <c:strCache>
                <c:ptCount val="1"/>
                <c:pt idx="0">
                  <c:v>Percentage children (%)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diamond"/>
            <c:size val="9"/>
            <c:spPr>
              <a:solidFill>
                <a:srgbClr val="FF0000"/>
              </a:solidFill>
            </c:spPr>
          </c:marker>
          <c:cat>
            <c:numRef>
              <c:f>'New Summary'!$B$103:$K$103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Summary'!$B$271:$K$271</c:f>
              <c:numCache>
                <c:formatCode>0.0%</c:formatCode>
                <c:ptCount val="10"/>
                <c:pt idx="0">
                  <c:v>0.19735349716446149</c:v>
                </c:pt>
                <c:pt idx="1">
                  <c:v>0.19859654279258593</c:v>
                </c:pt>
                <c:pt idx="2">
                  <c:v>0.19840815522776312</c:v>
                </c:pt>
                <c:pt idx="3">
                  <c:v>0.1953619965295682</c:v>
                </c:pt>
                <c:pt idx="4">
                  <c:v>0.19300614660626944</c:v>
                </c:pt>
                <c:pt idx="5">
                  <c:v>0.19132464151874867</c:v>
                </c:pt>
                <c:pt idx="6">
                  <c:v>0.19714722049710998</c:v>
                </c:pt>
                <c:pt idx="7">
                  <c:v>0.19416395634185063</c:v>
                </c:pt>
                <c:pt idx="8">
                  <c:v>0.19106155943455849</c:v>
                </c:pt>
                <c:pt idx="9">
                  <c:v>0.1864148588628276</c:v>
                </c:pt>
              </c:numCache>
            </c:numRef>
          </c:val>
        </c:ser>
        <c:marker val="1"/>
        <c:axId val="127939712"/>
        <c:axId val="128511360"/>
      </c:lineChart>
      <c:catAx>
        <c:axId val="128478592"/>
        <c:scaling>
          <c:orientation val="minMax"/>
        </c:scaling>
        <c:axPos val="b"/>
        <c:numFmt formatCode="General" sourceLinked="1"/>
        <c:tickLblPos val="nextTo"/>
        <c:crossAx val="128509440"/>
        <c:crosses val="autoZero"/>
        <c:auto val="1"/>
        <c:lblAlgn val="ctr"/>
        <c:lblOffset val="100"/>
      </c:catAx>
      <c:valAx>
        <c:axId val="128509440"/>
        <c:scaling>
          <c:orientation val="minMax"/>
        </c:scaling>
        <c:axPos val="l"/>
        <c:majorGridlines/>
        <c:title>
          <c:tx>
            <c:strRef>
              <c:f>'Parish Summary'!$A$253</c:f>
              <c:strCache>
                <c:ptCount val="1"/>
                <c:pt idx="0">
                  <c:v>Number</c:v>
                </c:pt>
              </c:strCache>
            </c:strRef>
          </c:tx>
          <c:txPr>
            <a:bodyPr rot="-5400000" vert="horz"/>
            <a:lstStyle/>
            <a:p>
              <a:pPr>
                <a:defRPr b="0"/>
              </a:pPr>
              <a:endParaRPr lang="en-US"/>
            </a:p>
          </c:txPr>
        </c:title>
        <c:numFmt formatCode="#,##0" sourceLinked="0"/>
        <c:tickLblPos val="nextTo"/>
        <c:crossAx val="128478592"/>
        <c:crosses val="autoZero"/>
        <c:crossBetween val="between"/>
      </c:valAx>
      <c:valAx>
        <c:axId val="128511360"/>
        <c:scaling>
          <c:orientation val="minMax"/>
          <c:min val="0"/>
        </c:scaling>
        <c:axPos val="r"/>
        <c:numFmt formatCode="0%" sourceLinked="0"/>
        <c:tickLblPos val="nextTo"/>
        <c:crossAx val="127939712"/>
        <c:crosses val="max"/>
        <c:crossBetween val="between"/>
      </c:valAx>
      <c:catAx>
        <c:axId val="127939712"/>
        <c:scaling>
          <c:orientation val="minMax"/>
        </c:scaling>
        <c:delete val="1"/>
        <c:axPos val="b"/>
        <c:numFmt formatCode="General" sourceLinked="1"/>
        <c:tickLblPos val="none"/>
        <c:crossAx val="128511360"/>
        <c:crosses val="autoZero"/>
        <c:auto val="1"/>
        <c:lblAlgn val="ctr"/>
        <c:lblOffset val="100"/>
      </c:catAx>
    </c:plotArea>
    <c:plotVisOnly val="1"/>
    <c:dispBlanksAs val="gap"/>
  </c:chart>
  <c:externalData r:id="rId2"/>
  <c:userShapes r:id="rId3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title>
      <c:tx>
        <c:rich>
          <a:bodyPr/>
          <a:lstStyle/>
          <a:p>
            <a:pPr>
              <a:defRPr sz="1500" baseline="0"/>
            </a:pPr>
            <a:r>
              <a:rPr lang="en-GB" sz="1500" b="1" i="0" baseline="0">
                <a:latin typeface="+mn-lt"/>
              </a:rPr>
              <a:t>Mission 2 - Usual Sunday Attendance</a:t>
            </a:r>
          </a:p>
        </c:rich>
      </c:tx>
      <c:layout>
        <c:manualLayout>
          <c:xMode val="edge"/>
          <c:yMode val="edge"/>
          <c:x val="6.6603738653181088E-2"/>
          <c:y val="1.4943956827468277E-2"/>
        </c:manualLayout>
      </c:layout>
      <c:overlay val="1"/>
      <c:spPr>
        <a:solidFill>
          <a:sysClr val="window" lastClr="FFFFFF"/>
        </a:solidFill>
      </c:spPr>
    </c:title>
    <c:plotArea>
      <c:layout>
        <c:manualLayout>
          <c:layoutTarget val="inner"/>
          <c:xMode val="edge"/>
          <c:yMode val="edge"/>
          <c:x val="6.6069666721870091E-2"/>
          <c:y val="2.2395400272394089E-2"/>
          <c:w val="0.91654972245156163"/>
          <c:h val="0.63008755524320004"/>
        </c:manualLayout>
      </c:layout>
      <c:barChart>
        <c:barDir val="col"/>
        <c:grouping val="stacked"/>
        <c:ser>
          <c:idx val="0"/>
          <c:order val="0"/>
          <c:tx>
            <c:v>Adults</c:v>
          </c:tx>
          <c:cat>
            <c:strRef>
              <c:f>[0]!Dean__LongName</c:f>
              <c:strCache>
                <c:ptCount val="14"/>
                <c:pt idx="0">
                  <c:v>09/01 - St. Mary, Hampton </c:v>
                </c:pt>
                <c:pt idx="1">
                  <c:v>09/02 - All Saints, Hampton </c:v>
                </c:pt>
                <c:pt idx="2">
                  <c:v>09/04 - St. James, Hampton Hill</c:v>
                </c:pt>
                <c:pt idx="3">
                  <c:v>09/05 - St. Mary, Twickenham </c:v>
                </c:pt>
                <c:pt idx="4">
                  <c:v>09/06 - All Hallows, Twickenham </c:v>
                </c:pt>
                <c:pt idx="5">
                  <c:v>09/07 - Holy Trinity, Twickenham </c:v>
                </c:pt>
                <c:pt idx="6">
                  <c:v>09/08 - All Saints, Twickenham </c:v>
                </c:pt>
                <c:pt idx="7">
                  <c:v>09/09 - St. Stephen, Twickenham </c:v>
                </c:pt>
                <c:pt idx="8">
                  <c:v>09/10 - St. Philip and St. James, Whitton </c:v>
                </c:pt>
                <c:pt idx="9">
                  <c:v>09/11 - St. Augustine Whitton </c:v>
                </c:pt>
                <c:pt idx="10">
                  <c:v>09/12 - St. Mary, Teddington </c:v>
                </c:pt>
                <c:pt idx="11">
                  <c:v>09/13 - St. Mark Teddington w St. John, Hampton Wck</c:v>
                </c:pt>
                <c:pt idx="12">
                  <c:v>09/14 - St. Peter and St. Paul, Teddington </c:v>
                </c:pt>
                <c:pt idx="13">
                  <c:v>09/16 - St. Richard Hanworth </c:v>
                </c:pt>
              </c:strCache>
            </c:strRef>
          </c:cat>
          <c:val>
            <c:numRef>
              <c:f>[0]!Dean_M2_2_Adult</c:f>
              <c:numCache>
                <c:formatCode>General</c:formatCode>
                <c:ptCount val="14"/>
                <c:pt idx="0">
                  <c:v>166</c:v>
                </c:pt>
                <c:pt idx="1">
                  <c:v>20</c:v>
                </c:pt>
                <c:pt idx="2">
                  <c:v>80</c:v>
                </c:pt>
                <c:pt idx="3">
                  <c:v>200</c:v>
                </c:pt>
                <c:pt idx="4">
                  <c:v>95</c:v>
                </c:pt>
                <c:pt idx="5">
                  <c:v>135</c:v>
                </c:pt>
                <c:pt idx="6">
                  <c:v>80</c:v>
                </c:pt>
                <c:pt idx="7">
                  <c:v>419</c:v>
                </c:pt>
                <c:pt idx="8">
                  <c:v>95</c:v>
                </c:pt>
                <c:pt idx="9">
                  <c:v>130</c:v>
                </c:pt>
                <c:pt idx="10">
                  <c:v>150</c:v>
                </c:pt>
                <c:pt idx="11">
                  <c:v>118</c:v>
                </c:pt>
                <c:pt idx="12">
                  <c:v>0</c:v>
                </c:pt>
                <c:pt idx="13">
                  <c:v>85</c:v>
                </c:pt>
              </c:numCache>
            </c:numRef>
          </c:val>
        </c:ser>
        <c:ser>
          <c:idx val="1"/>
          <c:order val="1"/>
          <c:tx>
            <c:v>Children &lt;16</c:v>
          </c:tx>
          <c:cat>
            <c:strRef>
              <c:f>[0]!Dean__LongName</c:f>
              <c:strCache>
                <c:ptCount val="14"/>
                <c:pt idx="0">
                  <c:v>09/01 - St. Mary, Hampton </c:v>
                </c:pt>
                <c:pt idx="1">
                  <c:v>09/02 - All Saints, Hampton </c:v>
                </c:pt>
                <c:pt idx="2">
                  <c:v>09/04 - St. James, Hampton Hill</c:v>
                </c:pt>
                <c:pt idx="3">
                  <c:v>09/05 - St. Mary, Twickenham </c:v>
                </c:pt>
                <c:pt idx="4">
                  <c:v>09/06 - All Hallows, Twickenham </c:v>
                </c:pt>
                <c:pt idx="5">
                  <c:v>09/07 - Holy Trinity, Twickenham </c:v>
                </c:pt>
                <c:pt idx="6">
                  <c:v>09/08 - All Saints, Twickenham </c:v>
                </c:pt>
                <c:pt idx="7">
                  <c:v>09/09 - St. Stephen, Twickenham </c:v>
                </c:pt>
                <c:pt idx="8">
                  <c:v>09/10 - St. Philip and St. James, Whitton </c:v>
                </c:pt>
                <c:pt idx="9">
                  <c:v>09/11 - St. Augustine Whitton </c:v>
                </c:pt>
                <c:pt idx="10">
                  <c:v>09/12 - St. Mary, Teddington </c:v>
                </c:pt>
                <c:pt idx="11">
                  <c:v>09/13 - St. Mark Teddington w St. John, Hampton Wck</c:v>
                </c:pt>
                <c:pt idx="12">
                  <c:v>09/14 - St. Peter and St. Paul, Teddington </c:v>
                </c:pt>
                <c:pt idx="13">
                  <c:v>09/16 - St. Richard Hanworth </c:v>
                </c:pt>
              </c:strCache>
            </c:strRef>
          </c:cat>
          <c:val>
            <c:numRef>
              <c:f>[0]!Dean_M2_1_Child</c:f>
              <c:numCache>
                <c:formatCode>General</c:formatCode>
                <c:ptCount val="14"/>
                <c:pt idx="0">
                  <c:v>25</c:v>
                </c:pt>
                <c:pt idx="1">
                  <c:v>80</c:v>
                </c:pt>
                <c:pt idx="2">
                  <c:v>10</c:v>
                </c:pt>
                <c:pt idx="3">
                  <c:v>40</c:v>
                </c:pt>
                <c:pt idx="4">
                  <c:v>45</c:v>
                </c:pt>
                <c:pt idx="5">
                  <c:v>42</c:v>
                </c:pt>
                <c:pt idx="6">
                  <c:v>0</c:v>
                </c:pt>
                <c:pt idx="7">
                  <c:v>108</c:v>
                </c:pt>
                <c:pt idx="8">
                  <c:v>15</c:v>
                </c:pt>
                <c:pt idx="9">
                  <c:v>61</c:v>
                </c:pt>
                <c:pt idx="10">
                  <c:v>55</c:v>
                </c:pt>
                <c:pt idx="11">
                  <c:v>20</c:v>
                </c:pt>
                <c:pt idx="12">
                  <c:v>0</c:v>
                </c:pt>
                <c:pt idx="13">
                  <c:v>22</c:v>
                </c:pt>
              </c:numCache>
            </c:numRef>
          </c:val>
        </c:ser>
        <c:overlap val="100"/>
        <c:axId val="127962112"/>
        <c:axId val="127968384"/>
      </c:barChart>
      <c:scatterChart>
        <c:scatterStyle val="lineMarker"/>
        <c:ser>
          <c:idx val="4"/>
          <c:order val="2"/>
          <c:tx>
            <c:v>Pct Children (%)</c:v>
          </c:tx>
          <c:spPr>
            <a:ln w="28575">
              <a:noFill/>
            </a:ln>
          </c:spPr>
          <c:marker>
            <c:symbol val="diamond"/>
            <c:size val="8"/>
            <c:spPr>
              <a:solidFill>
                <a:schemeClr val="bg1"/>
              </a:solidFill>
              <a:ln>
                <a:solidFill>
                  <a:sysClr val="windowText" lastClr="000000"/>
                </a:solidFill>
              </a:ln>
            </c:spPr>
          </c:marker>
          <c:yVal>
            <c:numRef>
              <c:f>[0]!Dean_M2_3_PctC</c:f>
              <c:numCache>
                <c:formatCode>0%</c:formatCode>
                <c:ptCount val="14"/>
                <c:pt idx="0">
                  <c:v>0.13089005235602094</c:v>
                </c:pt>
                <c:pt idx="1">
                  <c:v>0.8</c:v>
                </c:pt>
                <c:pt idx="2">
                  <c:v>0.1111111111111111</c:v>
                </c:pt>
                <c:pt idx="3">
                  <c:v>0.16666666666666666</c:v>
                </c:pt>
                <c:pt idx="4">
                  <c:v>0.32142857142857156</c:v>
                </c:pt>
                <c:pt idx="5">
                  <c:v>0.23728813559322043</c:v>
                </c:pt>
                <c:pt idx="6">
                  <c:v>0</c:v>
                </c:pt>
                <c:pt idx="7">
                  <c:v>0.20493358633776093</c:v>
                </c:pt>
                <c:pt idx="8">
                  <c:v>0.13636363636363635</c:v>
                </c:pt>
                <c:pt idx="9">
                  <c:v>0.31937172774869121</c:v>
                </c:pt>
                <c:pt idx="10">
                  <c:v>0.26829268292682928</c:v>
                </c:pt>
                <c:pt idx="11">
                  <c:v>0.14492753623188406</c:v>
                </c:pt>
                <c:pt idx="12">
                  <c:v>0</c:v>
                </c:pt>
                <c:pt idx="13">
                  <c:v>0.20560747663551399</c:v>
                </c:pt>
              </c:numCache>
            </c:numRef>
          </c:yVal>
        </c:ser>
        <c:axId val="127984384"/>
        <c:axId val="127970304"/>
      </c:scatterChart>
      <c:catAx>
        <c:axId val="127962112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 baseline="0">
                <a:solidFill>
                  <a:schemeClr val="bg1"/>
                </a:solidFill>
              </a:defRPr>
            </a:pPr>
            <a:endParaRPr lang="en-US"/>
          </a:p>
        </c:txPr>
        <c:crossAx val="127968384"/>
        <c:crosses val="autoZero"/>
        <c:auto val="1"/>
        <c:lblAlgn val="ctr"/>
        <c:lblOffset val="100"/>
      </c:catAx>
      <c:valAx>
        <c:axId val="12796838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sz="1100"/>
                  <a:t>Number of people</a:t>
                </a:r>
              </a:p>
            </c:rich>
          </c:tx>
          <c:spPr>
            <a:solidFill>
              <a:sysClr val="window" lastClr="FFFFFF"/>
            </a:solidFill>
          </c:spPr>
        </c:title>
        <c:numFmt formatCode="General" sourceLinked="1"/>
        <c:tickLblPos val="nextTo"/>
        <c:crossAx val="127962112"/>
        <c:crosses val="autoZero"/>
        <c:crossBetween val="between"/>
      </c:valAx>
      <c:valAx>
        <c:axId val="127970304"/>
        <c:scaling>
          <c:orientation val="minMax"/>
        </c:scaling>
        <c:axPos val="r"/>
        <c:numFmt formatCode="0%" sourceLinked="1"/>
        <c:tickLblPos val="nextTo"/>
        <c:crossAx val="127984384"/>
        <c:crosses val="max"/>
        <c:crossBetween val="midCat"/>
      </c:valAx>
      <c:valAx>
        <c:axId val="127984384"/>
        <c:scaling>
          <c:orientation val="minMax"/>
        </c:scaling>
        <c:delete val="1"/>
        <c:axPos val="b"/>
        <c:tickLblPos val="none"/>
        <c:crossAx val="127970304"/>
        <c:crosses val="autoZero"/>
        <c:crossBetween val="midCat"/>
      </c:valAx>
      <c:spPr>
        <a:noFill/>
      </c:spPr>
    </c:plotArea>
    <c:legend>
      <c:legendPos val="r"/>
      <c:layout>
        <c:manualLayout>
          <c:xMode val="edge"/>
          <c:yMode val="edge"/>
          <c:x val="0.10176782556043469"/>
          <c:y val="0.67162248334659935"/>
          <c:w val="0.41398918240252569"/>
          <c:h val="0.23312287980178759"/>
        </c:manualLayout>
      </c:layout>
      <c:spPr>
        <a:solidFill>
          <a:sysClr val="window" lastClr="FFFFFF"/>
        </a:solidFill>
        <a:ln>
          <a:solidFill>
            <a:schemeClr val="tx1"/>
          </a:solidFill>
        </a:ln>
      </c:spPr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</c:chart>
  <c:spPr>
    <a:solidFill>
      <a:sysClr val="window" lastClr="FFFFFF"/>
    </a:solidFill>
  </c:sp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title>
      <c:tx>
        <c:rich>
          <a:bodyPr/>
          <a:lstStyle/>
          <a:p>
            <a:pPr>
              <a:defRPr sz="1500" baseline="0"/>
            </a:pPr>
            <a:r>
              <a:rPr lang="en-GB" sz="1500" b="1" i="0" baseline="0">
                <a:latin typeface="+mn-lt"/>
              </a:rPr>
              <a:t>Finance 11 - Common Fund &amp; Unrestricted Income</a:t>
            </a:r>
          </a:p>
        </c:rich>
      </c:tx>
      <c:layout>
        <c:manualLayout>
          <c:xMode val="edge"/>
          <c:yMode val="edge"/>
          <c:x val="0.11584981500401434"/>
          <c:y val="1.5085588740633189E-2"/>
        </c:manualLayout>
      </c:layout>
      <c:overlay val="1"/>
      <c:spPr>
        <a:solidFill>
          <a:sysClr val="window" lastClr="FFFFFF"/>
        </a:solidFill>
      </c:spPr>
    </c:title>
    <c:plotArea>
      <c:layout>
        <c:manualLayout>
          <c:layoutTarget val="inner"/>
          <c:xMode val="edge"/>
          <c:yMode val="edge"/>
          <c:x val="6.6069666721870091E-2"/>
          <c:y val="2.2395400272394089E-2"/>
          <c:w val="0.91654972245156163"/>
          <c:h val="0.63008755524320004"/>
        </c:manualLayout>
      </c:layout>
      <c:barChart>
        <c:barDir val="col"/>
        <c:grouping val="clustered"/>
        <c:ser>
          <c:idx val="0"/>
          <c:order val="0"/>
          <c:tx>
            <c:v>Common Fund paid</c:v>
          </c:tx>
          <c:cat>
            <c:strRef>
              <c:f>[0]!Dean__LongName</c:f>
              <c:strCache>
                <c:ptCount val="14"/>
                <c:pt idx="0">
                  <c:v>09/01 - St. Mary, Hampton </c:v>
                </c:pt>
                <c:pt idx="1">
                  <c:v>09/02 - All Saints, Hampton </c:v>
                </c:pt>
                <c:pt idx="2">
                  <c:v>09/04 - St. James, Hampton Hill</c:v>
                </c:pt>
                <c:pt idx="3">
                  <c:v>09/05 - St. Mary, Twickenham </c:v>
                </c:pt>
                <c:pt idx="4">
                  <c:v>09/06 - All Hallows, Twickenham </c:v>
                </c:pt>
                <c:pt idx="5">
                  <c:v>09/07 - Holy Trinity, Twickenham </c:v>
                </c:pt>
                <c:pt idx="6">
                  <c:v>09/08 - All Saints, Twickenham </c:v>
                </c:pt>
                <c:pt idx="7">
                  <c:v>09/09 - St. Stephen, Twickenham </c:v>
                </c:pt>
                <c:pt idx="8">
                  <c:v>09/10 - St. Philip and St. James, Whitton </c:v>
                </c:pt>
                <c:pt idx="9">
                  <c:v>09/11 - St. Augustine Whitton </c:v>
                </c:pt>
                <c:pt idx="10">
                  <c:v>09/12 - St. Mary, Teddington </c:v>
                </c:pt>
                <c:pt idx="11">
                  <c:v>09/13 - St. Mark Teddington w St. John, Hampton Wck</c:v>
                </c:pt>
                <c:pt idx="12">
                  <c:v>09/14 - St. Peter and St. Paul, Teddington </c:v>
                </c:pt>
                <c:pt idx="13">
                  <c:v>09/16 - St. Richard Hanworth </c:v>
                </c:pt>
              </c:strCache>
            </c:strRef>
          </c:cat>
          <c:val>
            <c:numRef>
              <c:f>[0]!Dean_F11_1_CFPd</c:f>
              <c:numCache>
                <c:formatCode>#,##0</c:formatCode>
                <c:ptCount val="14"/>
                <c:pt idx="0">
                  <c:v>84</c:v>
                </c:pt>
                <c:pt idx="1">
                  <c:v>69.02</c:v>
                </c:pt>
                <c:pt idx="2">
                  <c:v>74.149000000000001</c:v>
                </c:pt>
                <c:pt idx="3">
                  <c:v>99.4</c:v>
                </c:pt>
                <c:pt idx="4">
                  <c:v>59.5</c:v>
                </c:pt>
                <c:pt idx="5">
                  <c:v>58.1</c:v>
                </c:pt>
                <c:pt idx="6">
                  <c:v>51.1</c:v>
                </c:pt>
                <c:pt idx="7">
                  <c:v>120.5</c:v>
                </c:pt>
                <c:pt idx="8">
                  <c:v>54</c:v>
                </c:pt>
                <c:pt idx="9">
                  <c:v>64.763999999999996</c:v>
                </c:pt>
                <c:pt idx="10">
                  <c:v>72.501000000000005</c:v>
                </c:pt>
                <c:pt idx="11">
                  <c:v>32</c:v>
                </c:pt>
                <c:pt idx="12">
                  <c:v>40.800000000000011</c:v>
                </c:pt>
                <c:pt idx="13">
                  <c:v>63</c:v>
                </c:pt>
              </c:numCache>
            </c:numRef>
          </c:val>
        </c:ser>
        <c:ser>
          <c:idx val="3"/>
          <c:order val="1"/>
          <c:tx>
            <c:v>Parish Standard Cost</c:v>
          </c:tx>
          <c:spPr>
            <a:solidFill>
              <a:srgbClr val="92D050"/>
            </a:solidFill>
            <a:ln w="28575">
              <a:noFill/>
            </a:ln>
          </c:spPr>
          <c:val>
            <c:numRef>
              <c:f>[0]!Dean_F11_4_PSC</c:f>
              <c:numCache>
                <c:formatCode>#,##0</c:formatCode>
                <c:ptCount val="14"/>
                <c:pt idx="0">
                  <c:v>64.06</c:v>
                </c:pt>
                <c:pt idx="1">
                  <c:v>64.06</c:v>
                </c:pt>
                <c:pt idx="2">
                  <c:v>64.06</c:v>
                </c:pt>
                <c:pt idx="3">
                  <c:v>64.06</c:v>
                </c:pt>
                <c:pt idx="4">
                  <c:v>64.06</c:v>
                </c:pt>
                <c:pt idx="5">
                  <c:v>64.06</c:v>
                </c:pt>
                <c:pt idx="6">
                  <c:v>64.06</c:v>
                </c:pt>
                <c:pt idx="7">
                  <c:v>64.06</c:v>
                </c:pt>
                <c:pt idx="8">
                  <c:v>64.06</c:v>
                </c:pt>
                <c:pt idx="9">
                  <c:v>64.06</c:v>
                </c:pt>
                <c:pt idx="10">
                  <c:v>64.06</c:v>
                </c:pt>
                <c:pt idx="11">
                  <c:v>64.06</c:v>
                </c:pt>
                <c:pt idx="12">
                  <c:v>64.06</c:v>
                </c:pt>
                <c:pt idx="13">
                  <c:v>64.06</c:v>
                </c:pt>
              </c:numCache>
            </c:numRef>
          </c:val>
        </c:ser>
        <c:ser>
          <c:idx val="1"/>
          <c:order val="2"/>
          <c:tx>
            <c:v>Unrestricted Income</c:v>
          </c:tx>
          <c:cat>
            <c:strRef>
              <c:f>[0]!Dean__LongName</c:f>
              <c:strCache>
                <c:ptCount val="14"/>
                <c:pt idx="0">
                  <c:v>09/01 - St. Mary, Hampton </c:v>
                </c:pt>
                <c:pt idx="1">
                  <c:v>09/02 - All Saints, Hampton </c:v>
                </c:pt>
                <c:pt idx="2">
                  <c:v>09/04 - St. James, Hampton Hill</c:v>
                </c:pt>
                <c:pt idx="3">
                  <c:v>09/05 - St. Mary, Twickenham </c:v>
                </c:pt>
                <c:pt idx="4">
                  <c:v>09/06 - All Hallows, Twickenham </c:v>
                </c:pt>
                <c:pt idx="5">
                  <c:v>09/07 - Holy Trinity, Twickenham </c:v>
                </c:pt>
                <c:pt idx="6">
                  <c:v>09/08 - All Saints, Twickenham </c:v>
                </c:pt>
                <c:pt idx="7">
                  <c:v>09/09 - St. Stephen, Twickenham </c:v>
                </c:pt>
                <c:pt idx="8">
                  <c:v>09/10 - St. Philip and St. James, Whitton </c:v>
                </c:pt>
                <c:pt idx="9">
                  <c:v>09/11 - St. Augustine Whitton </c:v>
                </c:pt>
                <c:pt idx="10">
                  <c:v>09/12 - St. Mary, Teddington </c:v>
                </c:pt>
                <c:pt idx="11">
                  <c:v>09/13 - St. Mark Teddington w St. John, Hampton Wck</c:v>
                </c:pt>
                <c:pt idx="12">
                  <c:v>09/14 - St. Peter and St. Paul, Teddington </c:v>
                </c:pt>
                <c:pt idx="13">
                  <c:v>09/16 - St. Richard Hanworth </c:v>
                </c:pt>
              </c:strCache>
            </c:strRef>
          </c:cat>
          <c:val>
            <c:numRef>
              <c:f>[0]!Dean_F11_2_Uinc</c:f>
              <c:numCache>
                <c:formatCode>#,##0.00</c:formatCode>
                <c:ptCount val="14"/>
                <c:pt idx="0">
                  <c:v>195.15300000000002</c:v>
                </c:pt>
                <c:pt idx="1">
                  <c:v>111.11199999999999</c:v>
                </c:pt>
                <c:pt idx="2">
                  <c:v>143.083</c:v>
                </c:pt>
                <c:pt idx="3">
                  <c:v>227.32400000000001</c:v>
                </c:pt>
                <c:pt idx="4">
                  <c:v>152.91399999999999</c:v>
                </c:pt>
                <c:pt idx="5">
                  <c:v>96.292000000000002</c:v>
                </c:pt>
                <c:pt idx="6">
                  <c:v>80.299000000000007</c:v>
                </c:pt>
                <c:pt idx="7">
                  <c:v>963.303</c:v>
                </c:pt>
                <c:pt idx="8">
                  <c:v>105.18899999999998</c:v>
                </c:pt>
                <c:pt idx="9">
                  <c:v>102.27</c:v>
                </c:pt>
                <c:pt idx="10">
                  <c:v>166.559</c:v>
                </c:pt>
                <c:pt idx="11">
                  <c:v>67.078999999999979</c:v>
                </c:pt>
                <c:pt idx="12">
                  <c:v>59.951519999999995</c:v>
                </c:pt>
                <c:pt idx="13">
                  <c:v>112.262</c:v>
                </c:pt>
              </c:numCache>
            </c:numRef>
          </c:val>
        </c:ser>
        <c:axId val="151666048"/>
        <c:axId val="151680512"/>
      </c:barChart>
      <c:scatterChart>
        <c:scatterStyle val="lineMarker"/>
        <c:ser>
          <c:idx val="2"/>
          <c:order val="3"/>
          <c:tx>
            <c:v>Common Fund % of income</c:v>
          </c:tx>
          <c:spPr>
            <a:ln w="28575">
              <a:noFill/>
            </a:ln>
          </c:spPr>
          <c:marker>
            <c:symbol val="diamond"/>
            <c:size val="8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yVal>
            <c:numRef>
              <c:f>[0]!Dean_F11_3_CF_I</c:f>
              <c:numCache>
                <c:formatCode>0%</c:formatCode>
                <c:ptCount val="14"/>
                <c:pt idx="0">
                  <c:v>0.43043150758635534</c:v>
                </c:pt>
                <c:pt idx="1">
                  <c:v>0.62117503059975543</c:v>
                </c:pt>
                <c:pt idx="2">
                  <c:v>0.51822368834872068</c:v>
                </c:pt>
                <c:pt idx="3">
                  <c:v>0.43726135383857401</c:v>
                </c:pt>
                <c:pt idx="4">
                  <c:v>0.38910760296637331</c:v>
                </c:pt>
                <c:pt idx="5">
                  <c:v>0.60337307356789771</c:v>
                </c:pt>
                <c:pt idx="6">
                  <c:v>0.63637156128967975</c:v>
                </c:pt>
                <c:pt idx="7">
                  <c:v>0.12509044402436204</c:v>
                </c:pt>
                <c:pt idx="8">
                  <c:v>0.51336166329178912</c:v>
                </c:pt>
                <c:pt idx="9">
                  <c:v>0.63326488706365502</c:v>
                </c:pt>
                <c:pt idx="10">
                  <c:v>0.4352871955283113</c:v>
                </c:pt>
                <c:pt idx="11">
                  <c:v>0.47704944915696429</c:v>
                </c:pt>
                <c:pt idx="12">
                  <c:v>0.68054988430651964</c:v>
                </c:pt>
                <c:pt idx="13">
                  <c:v>0.56118722274678878</c:v>
                </c:pt>
              </c:numCache>
            </c:numRef>
          </c:yVal>
        </c:ser>
        <c:axId val="151684224"/>
        <c:axId val="151682432"/>
      </c:scatterChart>
      <c:catAx>
        <c:axId val="151666048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 baseline="0">
                <a:solidFill>
                  <a:schemeClr val="bg1"/>
                </a:solidFill>
              </a:defRPr>
            </a:pPr>
            <a:endParaRPr lang="en-US"/>
          </a:p>
        </c:txPr>
        <c:crossAx val="151680512"/>
        <c:crosses val="autoZero"/>
        <c:auto val="1"/>
        <c:lblAlgn val="ctr"/>
        <c:lblOffset val="100"/>
      </c:catAx>
      <c:valAx>
        <c:axId val="15168051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sz="1200"/>
                  <a:t>£'000</a:t>
                </a:r>
              </a:p>
            </c:rich>
          </c:tx>
          <c:spPr>
            <a:solidFill>
              <a:schemeClr val="bg1"/>
            </a:solidFill>
          </c:spPr>
        </c:title>
        <c:numFmt formatCode="&quot;£&quot;#,##0" sourceLinked="0"/>
        <c:tickLblPos val="nextTo"/>
        <c:crossAx val="151666048"/>
        <c:crosses val="autoZero"/>
        <c:crossBetween val="between"/>
      </c:valAx>
      <c:valAx>
        <c:axId val="151682432"/>
        <c:scaling>
          <c:orientation val="minMax"/>
        </c:scaling>
        <c:axPos val="r"/>
        <c:numFmt formatCode="0%" sourceLinked="0"/>
        <c:tickLblPos val="nextTo"/>
        <c:crossAx val="151684224"/>
        <c:crosses val="max"/>
        <c:crossBetween val="midCat"/>
      </c:valAx>
      <c:valAx>
        <c:axId val="151684224"/>
        <c:scaling>
          <c:orientation val="minMax"/>
        </c:scaling>
        <c:delete val="1"/>
        <c:axPos val="b"/>
        <c:tickLblPos val="none"/>
        <c:crossAx val="151682432"/>
        <c:crosses val="autoZero"/>
        <c:crossBetween val="midCat"/>
      </c:valAx>
      <c:spPr>
        <a:noFill/>
      </c:spPr>
    </c:plotArea>
    <c:legend>
      <c:legendPos val="r"/>
      <c:layout>
        <c:manualLayout>
          <c:xMode val="edge"/>
          <c:yMode val="edge"/>
          <c:x val="0.12010571952291663"/>
          <c:y val="0.68411873459081662"/>
          <c:w val="0.68847600696432998"/>
          <c:h val="0.23002078962479072"/>
        </c:manualLayout>
      </c:layout>
      <c:spPr>
        <a:solidFill>
          <a:sysClr val="window" lastClr="FFFFFF">
            <a:alpha val="46000"/>
          </a:sysClr>
        </a:solidFill>
        <a:ln>
          <a:solidFill>
            <a:schemeClr val="tx1"/>
          </a:solidFill>
        </a:ln>
      </c:spPr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</c:chart>
  <c:spPr>
    <a:solidFill>
      <a:sysClr val="window" lastClr="FFFFFF"/>
    </a:solidFill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>
        <c:manualLayout>
          <c:layoutTarget val="inner"/>
          <c:xMode val="edge"/>
          <c:yMode val="edge"/>
          <c:x val="9.2225032339098748E-2"/>
          <c:y val="3.3265976584387631E-2"/>
          <c:w val="0.72363903029135213"/>
          <c:h val="0.86641682149281918"/>
        </c:manualLayout>
      </c:layout>
      <c:barChart>
        <c:barDir val="col"/>
        <c:grouping val="stacked"/>
        <c:ser>
          <c:idx val="0"/>
          <c:order val="0"/>
          <c:tx>
            <c:v>Common Fund</c:v>
          </c:tx>
          <c:spPr>
            <a:solidFill>
              <a:srgbClr val="4BACC6">
                <a:lumMod val="40000"/>
                <a:lumOff val="60000"/>
              </a:srgbClr>
            </a:solidFill>
          </c:spPr>
          <c:cat>
            <c:numRef>
              <c:f>'New Summary'!$B$136:$K$136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Summary'!$B$190:$K$190</c:f>
              <c:numCache>
                <c:formatCode>#,##0</c:formatCode>
                <c:ptCount val="10"/>
                <c:pt idx="0">
                  <c:v>12.883947194993754</c:v>
                </c:pt>
                <c:pt idx="1">
                  <c:v>14.589356603557164</c:v>
                </c:pt>
                <c:pt idx="2">
                  <c:v>15.704284920338221</c:v>
                </c:pt>
                <c:pt idx="3">
                  <c:v>16.375677178013387</c:v>
                </c:pt>
                <c:pt idx="4">
                  <c:v>16.319960222992947</c:v>
                </c:pt>
                <c:pt idx="5">
                  <c:v>17.384518381660389</c:v>
                </c:pt>
                <c:pt idx="6">
                  <c:v>18.768007830373879</c:v>
                </c:pt>
                <c:pt idx="7">
                  <c:v>19.338116590612156</c:v>
                </c:pt>
                <c:pt idx="8">
                  <c:v>19.720159726410937</c:v>
                </c:pt>
                <c:pt idx="9">
                  <c:v>20.431519350779297</c:v>
                </c:pt>
              </c:numCache>
            </c:numRef>
          </c:val>
        </c:ser>
        <c:ser>
          <c:idx val="1"/>
          <c:order val="1"/>
          <c:tx>
            <c:strRef>
              <c:f>'New Summary'!$A$191</c:f>
              <c:strCache>
                <c:ptCount val="1"/>
                <c:pt idx="0">
                  <c:v>Other Expenditure</c:v>
                </c:pt>
              </c:strCache>
            </c:strRef>
          </c:tx>
          <c:cat>
            <c:numRef>
              <c:f>'New Summary'!$B$136:$K$136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Summary'!$B$191:$K$191</c:f>
              <c:numCache>
                <c:formatCode>#,##0</c:formatCode>
                <c:ptCount val="10"/>
                <c:pt idx="0">
                  <c:v>31.112588136225661</c:v>
                </c:pt>
                <c:pt idx="1">
                  <c:v>32.287392545216342</c:v>
                </c:pt>
                <c:pt idx="2">
                  <c:v>35.220592400999607</c:v>
                </c:pt>
                <c:pt idx="3">
                  <c:v>36.669812226489675</c:v>
                </c:pt>
                <c:pt idx="4">
                  <c:v>38.052776781890586</c:v>
                </c:pt>
                <c:pt idx="5">
                  <c:v>39.509520876331962</c:v>
                </c:pt>
                <c:pt idx="6">
                  <c:v>44.453252963452805</c:v>
                </c:pt>
                <c:pt idx="7">
                  <c:v>45.05217701765612</c:v>
                </c:pt>
                <c:pt idx="8">
                  <c:v>46.657343010046752</c:v>
                </c:pt>
                <c:pt idx="9">
                  <c:v>49.18431851672036</c:v>
                </c:pt>
              </c:numCache>
            </c:numRef>
          </c:val>
        </c:ser>
        <c:ser>
          <c:idx val="2"/>
          <c:order val="2"/>
          <c:tx>
            <c:strRef>
              <c:f>'New Summary'!$A$192</c:f>
              <c:strCache>
                <c:ptCount val="1"/>
                <c:pt idx="0">
                  <c:v>Charitable Giving</c:v>
                </c:pt>
              </c:strCache>
            </c:strRef>
          </c:tx>
          <c:cat>
            <c:numRef>
              <c:f>'New Summary'!$B$136:$K$136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Summary'!$B$192:$K$192</c:f>
              <c:numCache>
                <c:formatCode>#,##0</c:formatCode>
                <c:ptCount val="10"/>
                <c:pt idx="0">
                  <c:v>5.9299760809948516</c:v>
                </c:pt>
                <c:pt idx="1">
                  <c:v>4.5927399889489742</c:v>
                </c:pt>
                <c:pt idx="2">
                  <c:v>4.69620017658597</c:v>
                </c:pt>
                <c:pt idx="3">
                  <c:v>5.0877322567856478</c:v>
                </c:pt>
                <c:pt idx="4">
                  <c:v>4.8606267855711334</c:v>
                </c:pt>
                <c:pt idx="5">
                  <c:v>6.0361576546667042</c:v>
                </c:pt>
                <c:pt idx="6">
                  <c:v>5.3077592195915475</c:v>
                </c:pt>
                <c:pt idx="7">
                  <c:v>5.4601855650988869</c:v>
                </c:pt>
                <c:pt idx="8">
                  <c:v>5.0951695575727785</c:v>
                </c:pt>
                <c:pt idx="9">
                  <c:v>6.1492359936762337</c:v>
                </c:pt>
              </c:numCache>
            </c:numRef>
          </c:val>
        </c:ser>
        <c:ser>
          <c:idx val="3"/>
          <c:order val="3"/>
          <c:tx>
            <c:strRef>
              <c:f>'New Summary'!$A$193</c:f>
              <c:strCache>
                <c:ptCount val="1"/>
                <c:pt idx="0">
                  <c:v>Utility bills</c:v>
                </c:pt>
              </c:strCache>
            </c:strRef>
          </c:tx>
          <c:spPr>
            <a:solidFill>
              <a:srgbClr val="F79646">
                <a:lumMod val="50000"/>
              </a:srgbClr>
            </a:solidFill>
          </c:spPr>
          <c:cat>
            <c:numRef>
              <c:f>'New Summary'!$B$136:$K$136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Summary'!$B$193:$K$193</c:f>
              <c:numCache>
                <c:formatCode>#,##0</c:formatCode>
                <c:ptCount val="10"/>
                <c:pt idx="0">
                  <c:v>2.7035337788300619E-2</c:v>
                </c:pt>
                <c:pt idx="1">
                  <c:v>2.7587079375816892E-2</c:v>
                </c:pt>
                <c:pt idx="2">
                  <c:v>3.3086080995731522E-2</c:v>
                </c:pt>
                <c:pt idx="3">
                  <c:v>4.4909572444623999E-2</c:v>
                </c:pt>
                <c:pt idx="4">
                  <c:v>0.1745577790421334</c:v>
                </c:pt>
                <c:pt idx="5">
                  <c:v>2.3132535325599997</c:v>
                </c:pt>
                <c:pt idx="6">
                  <c:v>2.7157926876000005</c:v>
                </c:pt>
                <c:pt idx="7">
                  <c:v>3.2763445281333352</c:v>
                </c:pt>
                <c:pt idx="8">
                  <c:v>3.2212270130293348</c:v>
                </c:pt>
                <c:pt idx="9">
                  <c:v>3.1495464272559999</c:v>
                </c:pt>
              </c:numCache>
            </c:numRef>
          </c:val>
        </c:ser>
        <c:ser>
          <c:idx val="4"/>
          <c:order val="4"/>
          <c:tx>
            <c:strRef>
              <c:f>'New Summary'!$A$194</c:f>
              <c:strCache>
                <c:ptCount val="1"/>
                <c:pt idx="0">
                  <c:v>Major repairs &amp; buildings</c:v>
                </c:pt>
              </c:strCache>
            </c:strRef>
          </c:tx>
          <c:cat>
            <c:numRef>
              <c:f>'New Summary'!$B$136:$K$136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Summary'!$B$194:$K$194</c:f>
              <c:numCache>
                <c:formatCode>#,##0</c:formatCode>
                <c:ptCount val="10"/>
                <c:pt idx="0">
                  <c:v>14.364622911127032</c:v>
                </c:pt>
                <c:pt idx="1">
                  <c:v>22.300390302099142</c:v>
                </c:pt>
                <c:pt idx="2">
                  <c:v>18.666122938446026</c:v>
                </c:pt>
                <c:pt idx="3">
                  <c:v>18.022063948192187</c:v>
                </c:pt>
                <c:pt idx="4">
                  <c:v>22.973335384772529</c:v>
                </c:pt>
                <c:pt idx="5">
                  <c:v>33.04233571318305</c:v>
                </c:pt>
                <c:pt idx="6">
                  <c:v>23.646226127993003</c:v>
                </c:pt>
                <c:pt idx="7">
                  <c:v>14.884921457598381</c:v>
                </c:pt>
                <c:pt idx="8">
                  <c:v>17.439169373217013</c:v>
                </c:pt>
                <c:pt idx="9">
                  <c:v>18.894950668281371</c:v>
                </c:pt>
              </c:numCache>
            </c:numRef>
          </c:val>
        </c:ser>
        <c:overlap val="100"/>
        <c:axId val="63374080"/>
        <c:axId val="63375616"/>
      </c:barChart>
      <c:catAx>
        <c:axId val="63374080"/>
        <c:scaling>
          <c:orientation val="minMax"/>
        </c:scaling>
        <c:axPos val="b"/>
        <c:numFmt formatCode="General" sourceLinked="1"/>
        <c:tickLblPos val="nextTo"/>
        <c:crossAx val="63375616"/>
        <c:crosses val="autoZero"/>
        <c:auto val="1"/>
        <c:lblAlgn val="ctr"/>
        <c:lblOffset val="100"/>
      </c:catAx>
      <c:valAx>
        <c:axId val="63375616"/>
        <c:scaling>
          <c:orientation val="minMax"/>
        </c:scaling>
        <c:axPos val="l"/>
        <c:majorGridlines/>
        <c:title>
          <c:tx>
            <c:strRef>
              <c:f>'New Summary'!$A$103</c:f>
              <c:strCache>
                <c:ptCount val="1"/>
                <c:pt idx="0">
                  <c:v>£'million</c:v>
                </c:pt>
              </c:strCache>
            </c:strRef>
          </c:tx>
          <c:layout/>
          <c:txPr>
            <a:bodyPr rot="-5400000" vert="horz"/>
            <a:lstStyle/>
            <a:p>
              <a:pPr>
                <a:defRPr b="0"/>
              </a:pPr>
              <a:endParaRPr lang="en-US"/>
            </a:p>
          </c:txPr>
        </c:title>
        <c:numFmt formatCode="#,##0" sourceLinked="1"/>
        <c:tickLblPos val="nextTo"/>
        <c:crossAx val="6337408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9534028220362862"/>
          <c:y val="0.38296475861866741"/>
          <c:w val="0.17871080109575921"/>
          <c:h val="0.51697307499483913"/>
        </c:manualLayout>
      </c:layout>
      <c:spPr>
        <a:solidFill>
          <a:schemeClr val="bg1"/>
        </a:solidFill>
      </c:spPr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>
        <c:manualLayout>
          <c:layoutTarget val="inner"/>
          <c:xMode val="edge"/>
          <c:yMode val="edge"/>
          <c:x val="9.2225032339098748E-2"/>
          <c:y val="3.3265976584387631E-2"/>
          <c:w val="0.85841003541979377"/>
          <c:h val="0.86641682149281918"/>
        </c:manualLayout>
      </c:layout>
      <c:barChart>
        <c:barDir val="col"/>
        <c:grouping val="stacked"/>
        <c:ser>
          <c:idx val="0"/>
          <c:order val="1"/>
          <c:tx>
            <c:strRef>
              <c:f>'New Summary'!$A$164</c:f>
              <c:strCache>
                <c:ptCount val="1"/>
                <c:pt idx="0">
                  <c:v>Trading Costs:</c:v>
                </c:pt>
              </c:strCache>
            </c:strRef>
          </c:tx>
          <c:val>
            <c:numRef>
              <c:f>'New Summary'!$B$164:$K$164</c:f>
              <c:numCache>
                <c:formatCode>#,##0</c:formatCode>
                <c:ptCount val="10"/>
                <c:pt idx="0">
                  <c:v>6.7841480443749784</c:v>
                </c:pt>
                <c:pt idx="1">
                  <c:v>7.3964065720805854</c:v>
                </c:pt>
                <c:pt idx="2">
                  <c:v>7.5829811297336613</c:v>
                </c:pt>
                <c:pt idx="3">
                  <c:v>7.0901052623120133</c:v>
                </c:pt>
                <c:pt idx="4">
                  <c:v>7.5208434543058278</c:v>
                </c:pt>
                <c:pt idx="5">
                  <c:v>7.250679468147986</c:v>
                </c:pt>
                <c:pt idx="6">
                  <c:v>7.1620297105462649</c:v>
                </c:pt>
                <c:pt idx="7">
                  <c:v>7.360393764266302</c:v>
                </c:pt>
                <c:pt idx="8">
                  <c:v>7.5987650527565069</c:v>
                </c:pt>
                <c:pt idx="9">
                  <c:v>7.4954705376116362</c:v>
                </c:pt>
              </c:numCache>
            </c:numRef>
          </c:val>
        </c:ser>
        <c:overlap val="100"/>
        <c:axId val="63433728"/>
        <c:axId val="63440000"/>
      </c:barChart>
      <c:lineChart>
        <c:grouping val="standard"/>
        <c:ser>
          <c:idx val="1"/>
          <c:order val="0"/>
          <c:tx>
            <c:v>Trading Income</c:v>
          </c:tx>
          <c:spPr>
            <a:ln>
              <a:solidFill>
                <a:schemeClr val="tx1"/>
              </a:solidFill>
            </a:ln>
          </c:spPr>
          <c:marker>
            <c:symbol val="diamond"/>
            <c:size val="11"/>
            <c:spPr>
              <a:solidFill>
                <a:schemeClr val="tx1"/>
              </a:solidFill>
              <a:ln>
                <a:solidFill>
                  <a:schemeClr val="bg1"/>
                </a:solidFill>
              </a:ln>
            </c:spPr>
          </c:marker>
          <c:cat>
            <c:numRef>
              <c:f>'New Summary'!$B$136:$K$136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Summary'!$B$149:$K$149</c:f>
              <c:numCache>
                <c:formatCode>#,##0</c:formatCode>
                <c:ptCount val="10"/>
                <c:pt idx="0">
                  <c:v>10.194061610538117</c:v>
                </c:pt>
                <c:pt idx="1">
                  <c:v>11.037073292401351</c:v>
                </c:pt>
                <c:pt idx="2">
                  <c:v>10.720908470496063</c:v>
                </c:pt>
                <c:pt idx="3">
                  <c:v>10.857936525015173</c:v>
                </c:pt>
                <c:pt idx="4">
                  <c:v>11.872886237314674</c:v>
                </c:pt>
                <c:pt idx="5">
                  <c:v>14.29562388751531</c:v>
                </c:pt>
                <c:pt idx="6">
                  <c:v>16.208555876139172</c:v>
                </c:pt>
                <c:pt idx="7">
                  <c:v>16.12513644716342</c:v>
                </c:pt>
                <c:pt idx="8">
                  <c:v>17.401654055790193</c:v>
                </c:pt>
                <c:pt idx="9">
                  <c:v>17.71811811270598</c:v>
                </c:pt>
              </c:numCache>
            </c:numRef>
          </c:val>
        </c:ser>
        <c:marker val="1"/>
        <c:axId val="63433728"/>
        <c:axId val="63440000"/>
      </c:lineChart>
      <c:catAx>
        <c:axId val="63433728"/>
        <c:scaling>
          <c:orientation val="minMax"/>
        </c:scaling>
        <c:axPos val="b"/>
        <c:numFmt formatCode="General" sourceLinked="1"/>
        <c:tickLblPos val="nextTo"/>
        <c:crossAx val="63440000"/>
        <c:crosses val="autoZero"/>
        <c:auto val="1"/>
        <c:lblAlgn val="ctr"/>
        <c:lblOffset val="100"/>
      </c:catAx>
      <c:valAx>
        <c:axId val="63440000"/>
        <c:scaling>
          <c:orientation val="minMax"/>
        </c:scaling>
        <c:axPos val="l"/>
        <c:majorGridlines/>
        <c:title>
          <c:tx>
            <c:strRef>
              <c:f>'New Summary'!$A$103</c:f>
              <c:strCache>
                <c:ptCount val="1"/>
                <c:pt idx="0">
                  <c:v>£'million</c:v>
                </c:pt>
              </c:strCache>
            </c:strRef>
          </c:tx>
          <c:layout/>
          <c:txPr>
            <a:bodyPr rot="-5400000" vert="horz"/>
            <a:lstStyle/>
            <a:p>
              <a:pPr>
                <a:defRPr b="0"/>
              </a:pPr>
              <a:endParaRPr lang="en-US"/>
            </a:p>
          </c:txPr>
        </c:title>
        <c:numFmt formatCode="#,##0" sourceLinked="1"/>
        <c:tickLblPos val="nextTo"/>
        <c:crossAx val="6343372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1840346364528249"/>
          <c:y val="0.67882896264344339"/>
          <c:w val="0.37294349592041598"/>
          <c:h val="0.14789983077564661"/>
        </c:manualLayout>
      </c:layout>
      <c:spPr>
        <a:solidFill>
          <a:schemeClr val="bg1"/>
        </a:solidFill>
      </c:spPr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>
        <c:manualLayout>
          <c:layoutTarget val="inner"/>
          <c:xMode val="edge"/>
          <c:yMode val="edge"/>
          <c:x val="9.2225032339098748E-2"/>
          <c:y val="3.3265976584387631E-2"/>
          <c:w val="0.86211316487222722"/>
          <c:h val="0.86641682149281918"/>
        </c:manualLayout>
      </c:layout>
      <c:barChart>
        <c:barDir val="col"/>
        <c:grouping val="stacked"/>
        <c:ser>
          <c:idx val="2"/>
          <c:order val="0"/>
          <c:tx>
            <c:strRef>
              <c:f>'New Summary'!$A$200</c:f>
              <c:strCache>
                <c:ptCount val="1"/>
                <c:pt idx="0">
                  <c:v>Tax efficient giving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cat>
            <c:numRef>
              <c:f>'New Summary'!$B$103:$K$103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Summary'!$B$200:$K$200</c:f>
              <c:numCache>
                <c:formatCode>#,##0</c:formatCode>
                <c:ptCount val="10"/>
                <c:pt idx="0">
                  <c:v>13.487662124187286</c:v>
                </c:pt>
                <c:pt idx="1">
                  <c:v>15.120004605003022</c:v>
                </c:pt>
                <c:pt idx="2">
                  <c:v>17.429992495339626</c:v>
                </c:pt>
                <c:pt idx="3">
                  <c:v>17.26977824645116</c:v>
                </c:pt>
                <c:pt idx="4">
                  <c:v>18.170477401829224</c:v>
                </c:pt>
                <c:pt idx="5">
                  <c:v>20.594689452487028</c:v>
                </c:pt>
                <c:pt idx="6">
                  <c:v>23.295504291094002</c:v>
                </c:pt>
                <c:pt idx="7">
                  <c:v>23.30629842471739</c:v>
                </c:pt>
                <c:pt idx="8">
                  <c:v>25.097537464419354</c:v>
                </c:pt>
                <c:pt idx="9">
                  <c:v>25.41458949730772</c:v>
                </c:pt>
              </c:numCache>
            </c:numRef>
          </c:val>
        </c:ser>
        <c:ser>
          <c:idx val="3"/>
          <c:order val="1"/>
          <c:tx>
            <c:strRef>
              <c:f>'New Summary'!$A$201</c:f>
              <c:strCache>
                <c:ptCount val="1"/>
                <c:pt idx="0">
                  <c:v>Tax reclaimed</c:v>
                </c:pt>
              </c:strCache>
            </c:strRef>
          </c:tx>
          <c:spPr>
            <a:solidFill>
              <a:srgbClr val="F79646">
                <a:lumMod val="50000"/>
              </a:srgbClr>
            </a:solidFill>
          </c:spPr>
          <c:cat>
            <c:numRef>
              <c:f>'New Summary'!$B$103:$K$103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Summary'!$B$201:$K$201</c:f>
              <c:numCache>
                <c:formatCode>#,##0</c:formatCode>
                <c:ptCount val="10"/>
                <c:pt idx="0">
                  <c:v>4.4668177861771428</c:v>
                </c:pt>
                <c:pt idx="1">
                  <c:v>4.8913560922493886</c:v>
                </c:pt>
                <c:pt idx="2">
                  <c:v>5.2131780506717238</c:v>
                </c:pt>
                <c:pt idx="3">
                  <c:v>5.4972748999488985</c:v>
                </c:pt>
                <c:pt idx="4">
                  <c:v>5.7104966295886364</c:v>
                </c:pt>
                <c:pt idx="5">
                  <c:v>6.4950639958959</c:v>
                </c:pt>
                <c:pt idx="6">
                  <c:v>6.9097840905435381</c:v>
                </c:pt>
                <c:pt idx="7">
                  <c:v>6.9854123164109856</c:v>
                </c:pt>
                <c:pt idx="8">
                  <c:v>7.159342463162333</c:v>
                </c:pt>
                <c:pt idx="9">
                  <c:v>7.0670172147542116</c:v>
                </c:pt>
              </c:numCache>
            </c:numRef>
          </c:val>
        </c:ser>
        <c:overlap val="100"/>
        <c:axId val="63477248"/>
        <c:axId val="63478784"/>
      </c:barChart>
      <c:catAx>
        <c:axId val="63477248"/>
        <c:scaling>
          <c:orientation val="minMax"/>
        </c:scaling>
        <c:axPos val="b"/>
        <c:numFmt formatCode="General" sourceLinked="1"/>
        <c:tickLblPos val="nextTo"/>
        <c:crossAx val="63478784"/>
        <c:crosses val="autoZero"/>
        <c:auto val="1"/>
        <c:lblAlgn val="ctr"/>
        <c:lblOffset val="100"/>
      </c:catAx>
      <c:valAx>
        <c:axId val="63478784"/>
        <c:scaling>
          <c:orientation val="minMax"/>
        </c:scaling>
        <c:axPos val="l"/>
        <c:majorGridlines/>
        <c:title>
          <c:tx>
            <c:strRef>
              <c:f>'New Summary'!$A$103</c:f>
              <c:strCache>
                <c:ptCount val="1"/>
                <c:pt idx="0">
                  <c:v>£'million</c:v>
                </c:pt>
              </c:strCache>
            </c:strRef>
          </c:tx>
          <c:layout/>
          <c:txPr>
            <a:bodyPr rot="-5400000" vert="horz"/>
            <a:lstStyle/>
            <a:p>
              <a:pPr>
                <a:defRPr b="0"/>
              </a:pPr>
              <a:endParaRPr lang="en-US"/>
            </a:p>
          </c:txPr>
        </c:title>
        <c:numFmt formatCode="#,##0" sourceLinked="1"/>
        <c:tickLblPos val="nextTo"/>
        <c:crossAx val="6347724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37020684977654839"/>
          <c:y val="0.67574334060921404"/>
          <c:w val="0.36751830441778882"/>
          <c:h val="0.17894682453583602"/>
        </c:manualLayout>
      </c:layout>
      <c:spPr>
        <a:solidFill>
          <a:schemeClr val="bg1"/>
        </a:solidFill>
      </c:spPr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plotArea>
      <c:layout>
        <c:manualLayout>
          <c:layoutTarget val="inner"/>
          <c:xMode val="edge"/>
          <c:yMode val="edge"/>
          <c:x val="9.2225032339098748E-2"/>
          <c:y val="3.3265976584387631E-2"/>
          <c:w val="0.83384377181592251"/>
          <c:h val="0.86641682149281918"/>
        </c:manualLayout>
      </c:layout>
      <c:barChart>
        <c:barDir val="col"/>
        <c:grouping val="stacked"/>
        <c:ser>
          <c:idx val="0"/>
          <c:order val="0"/>
          <c:tx>
            <c:strRef>
              <c:f>'New Summary'!$A$179</c:f>
              <c:strCache>
                <c:ptCount val="1"/>
                <c:pt idx="0">
                  <c:v>Collections</c:v>
                </c:pt>
              </c:strCache>
            </c:strRef>
          </c:tx>
          <c:cat>
            <c:numRef>
              <c:f>'New Summary'!$B$136:$K$136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Summary'!$B$179:$K$179</c:f>
              <c:numCache>
                <c:formatCode>#,##0</c:formatCode>
                <c:ptCount val="10"/>
                <c:pt idx="0">
                  <c:v>3.6287393242926012</c:v>
                </c:pt>
                <c:pt idx="1">
                  <c:v>3.7582220580417562</c:v>
                </c:pt>
                <c:pt idx="2">
                  <c:v>3.7292371588742292</c:v>
                </c:pt>
                <c:pt idx="3">
                  <c:v>3.913590161790661</c:v>
                </c:pt>
                <c:pt idx="4">
                  <c:v>3.8815301499972312</c:v>
                </c:pt>
                <c:pt idx="5">
                  <c:v>4.0868094225611111</c:v>
                </c:pt>
                <c:pt idx="6">
                  <c:v>4.0321554659144638</c:v>
                </c:pt>
                <c:pt idx="7">
                  <c:v>3.7443890199275049</c:v>
                </c:pt>
                <c:pt idx="8">
                  <c:v>3.9256169231954767</c:v>
                </c:pt>
                <c:pt idx="9">
                  <c:v>3.9427987944181067</c:v>
                </c:pt>
              </c:numCache>
            </c:numRef>
          </c:val>
        </c:ser>
        <c:overlap val="100"/>
        <c:axId val="75516928"/>
        <c:axId val="77271808"/>
      </c:barChart>
      <c:catAx>
        <c:axId val="75516928"/>
        <c:scaling>
          <c:orientation val="minMax"/>
        </c:scaling>
        <c:axPos val="b"/>
        <c:numFmt formatCode="General" sourceLinked="1"/>
        <c:tickLblPos val="nextTo"/>
        <c:crossAx val="77271808"/>
        <c:crosses val="autoZero"/>
        <c:auto val="1"/>
        <c:lblAlgn val="ctr"/>
        <c:lblOffset val="100"/>
      </c:catAx>
      <c:valAx>
        <c:axId val="77271808"/>
        <c:scaling>
          <c:orientation val="minMax"/>
          <c:min val="0"/>
        </c:scaling>
        <c:axPos val="l"/>
        <c:majorGridlines/>
        <c:title>
          <c:tx>
            <c:strRef>
              <c:f>'New Summary'!$A$103</c:f>
              <c:strCache>
                <c:ptCount val="1"/>
                <c:pt idx="0">
                  <c:v>£'million</c:v>
                </c:pt>
              </c:strCache>
            </c:strRef>
          </c:tx>
          <c:layout/>
          <c:txPr>
            <a:bodyPr rot="-5400000" vert="horz"/>
            <a:lstStyle/>
            <a:p>
              <a:pPr>
                <a:defRPr b="0"/>
              </a:pPr>
              <a:endParaRPr lang="en-US"/>
            </a:p>
          </c:txPr>
        </c:title>
        <c:numFmt formatCode="#,##0.0" sourceLinked="0"/>
        <c:tickLblPos val="nextTo"/>
        <c:crossAx val="7551692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7345919834960169"/>
          <c:y val="0.69319899731082335"/>
          <c:w val="0.30752889844099607"/>
          <c:h val="9.5018191492421425E-2"/>
        </c:manualLayout>
      </c:layout>
      <c:spPr>
        <a:solidFill>
          <a:prstClr val="white"/>
        </a:solidFill>
      </c:spPr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>
        <c:manualLayout>
          <c:layoutTarget val="inner"/>
          <c:xMode val="edge"/>
          <c:yMode val="edge"/>
          <c:x val="9.2225032339098748E-2"/>
          <c:y val="3.3265976584387631E-2"/>
          <c:w val="0.81582388281643925"/>
          <c:h val="0.86641682149281918"/>
        </c:manualLayout>
      </c:layout>
      <c:barChart>
        <c:barDir val="col"/>
        <c:grouping val="stacked"/>
        <c:ser>
          <c:idx val="3"/>
          <c:order val="0"/>
          <c:tx>
            <c:v>One Off Grants</c:v>
          </c:tx>
          <c:cat>
            <c:numRef>
              <c:f>'New Summary'!$B$136:$K$136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Summary'!$B$144:$K$144</c:f>
              <c:numCache>
                <c:formatCode>#,##0</c:formatCode>
                <c:ptCount val="10"/>
                <c:pt idx="0">
                  <c:v>4.3602036077933537</c:v>
                </c:pt>
                <c:pt idx="1">
                  <c:v>13.873966116945612</c:v>
                </c:pt>
                <c:pt idx="2">
                  <c:v>5.2354227085866709</c:v>
                </c:pt>
                <c:pt idx="3">
                  <c:v>7.5607129985973325</c:v>
                </c:pt>
                <c:pt idx="4">
                  <c:v>12.378833105889289</c:v>
                </c:pt>
                <c:pt idx="5">
                  <c:v>17.693419536229687</c:v>
                </c:pt>
                <c:pt idx="6">
                  <c:v>14.029929421994893</c:v>
                </c:pt>
                <c:pt idx="7">
                  <c:v>5.7441411549134109</c:v>
                </c:pt>
                <c:pt idx="8">
                  <c:v>6.7911412109816833</c:v>
                </c:pt>
                <c:pt idx="9">
                  <c:v>6.8370414743725183</c:v>
                </c:pt>
              </c:numCache>
            </c:numRef>
          </c:val>
        </c:ser>
        <c:ser>
          <c:idx val="2"/>
          <c:order val="1"/>
          <c:tx>
            <c:v>Appeals</c:v>
          </c:tx>
          <c:cat>
            <c:numRef>
              <c:f>'New Summary'!$B$136:$K$136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Summary'!$B$140:$K$140</c:f>
              <c:numCache>
                <c:formatCode>#,##0</c:formatCode>
                <c:ptCount val="10"/>
                <c:pt idx="0">
                  <c:v>12.150815595046037</c:v>
                </c:pt>
                <c:pt idx="1">
                  <c:v>11.504559148352765</c:v>
                </c:pt>
                <c:pt idx="2">
                  <c:v>14.43818421437885</c:v>
                </c:pt>
                <c:pt idx="3">
                  <c:v>12.926231976214996</c:v>
                </c:pt>
                <c:pt idx="4">
                  <c:v>14.779497313693007</c:v>
                </c:pt>
                <c:pt idx="5">
                  <c:v>17.668760922737686</c:v>
                </c:pt>
                <c:pt idx="6">
                  <c:v>13.504787592023968</c:v>
                </c:pt>
                <c:pt idx="7">
                  <c:v>13.59995618002579</c:v>
                </c:pt>
                <c:pt idx="8">
                  <c:v>14.85136051581917</c:v>
                </c:pt>
                <c:pt idx="9">
                  <c:v>16.065019292320482</c:v>
                </c:pt>
              </c:numCache>
            </c:numRef>
          </c:val>
        </c:ser>
        <c:overlap val="100"/>
        <c:axId val="77293440"/>
        <c:axId val="77307904"/>
      </c:barChart>
      <c:lineChart>
        <c:grouping val="standard"/>
        <c:ser>
          <c:idx val="5"/>
          <c:order val="2"/>
          <c:tx>
            <c:v>Buildings &amp; Major Repairs</c:v>
          </c:tx>
          <c:spPr>
            <a:ln>
              <a:solidFill>
                <a:sysClr val="windowText" lastClr="000000"/>
              </a:solidFill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bg1"/>
                </a:solidFill>
              </a:ln>
            </c:spPr>
          </c:marker>
          <c:cat>
            <c:numRef>
              <c:f>'New Summary'!$B$3:$K$3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Summary'!$B$170:$K$170</c:f>
              <c:numCache>
                <c:formatCode>#,##0</c:formatCode>
                <c:ptCount val="10"/>
                <c:pt idx="0">
                  <c:v>14.364622911127032</c:v>
                </c:pt>
                <c:pt idx="1">
                  <c:v>22.300390302099142</c:v>
                </c:pt>
                <c:pt idx="2">
                  <c:v>18.666122938446026</c:v>
                </c:pt>
                <c:pt idx="3">
                  <c:v>18.022063948192187</c:v>
                </c:pt>
                <c:pt idx="4">
                  <c:v>22.973335384772529</c:v>
                </c:pt>
                <c:pt idx="5">
                  <c:v>33.04233571318305</c:v>
                </c:pt>
                <c:pt idx="6">
                  <c:v>23.646226127993003</c:v>
                </c:pt>
                <c:pt idx="7">
                  <c:v>14.884921457598381</c:v>
                </c:pt>
                <c:pt idx="8">
                  <c:v>17.439169373217013</c:v>
                </c:pt>
                <c:pt idx="9">
                  <c:v>18.894950668281371</c:v>
                </c:pt>
              </c:numCache>
            </c:numRef>
          </c:val>
        </c:ser>
        <c:marker val="1"/>
        <c:axId val="77293440"/>
        <c:axId val="77307904"/>
      </c:lineChart>
      <c:catAx>
        <c:axId val="77293440"/>
        <c:scaling>
          <c:orientation val="minMax"/>
        </c:scaling>
        <c:axPos val="b"/>
        <c:numFmt formatCode="General" sourceLinked="1"/>
        <c:tickLblPos val="nextTo"/>
        <c:crossAx val="77307904"/>
        <c:crosses val="autoZero"/>
        <c:auto val="1"/>
        <c:lblAlgn val="ctr"/>
        <c:lblOffset val="100"/>
      </c:catAx>
      <c:valAx>
        <c:axId val="77307904"/>
        <c:scaling>
          <c:orientation val="minMax"/>
        </c:scaling>
        <c:axPos val="l"/>
        <c:majorGridlines/>
        <c:title>
          <c:tx>
            <c:strRef>
              <c:f>'New Summary'!$A$103</c:f>
              <c:strCache>
                <c:ptCount val="1"/>
                <c:pt idx="0">
                  <c:v>£'million</c:v>
                </c:pt>
              </c:strCache>
            </c:strRef>
          </c:tx>
          <c:layout/>
          <c:txPr>
            <a:bodyPr rot="-5400000" vert="horz"/>
            <a:lstStyle/>
            <a:p>
              <a:pPr>
                <a:defRPr b="0"/>
              </a:pPr>
              <a:endParaRPr lang="en-US"/>
            </a:p>
          </c:txPr>
        </c:title>
        <c:numFmt formatCode="#,##0" sourceLinked="1"/>
        <c:tickLblPos val="nextTo"/>
        <c:crossAx val="7729344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2982446394845082"/>
          <c:y val="9.0716629776178698E-2"/>
          <c:w val="0.32230927332860509"/>
          <c:h val="0.24420213993316991"/>
        </c:manualLayout>
      </c:layout>
      <c:spPr>
        <a:solidFill>
          <a:schemeClr val="bg1"/>
        </a:solidFill>
      </c:spPr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>
        <c:manualLayout>
          <c:layoutTarget val="inner"/>
          <c:xMode val="edge"/>
          <c:yMode val="edge"/>
          <c:x val="9.2225032339098748E-2"/>
          <c:y val="3.3265976584387631E-2"/>
          <c:w val="0.8756453006187912"/>
          <c:h val="0.92646224751378914"/>
        </c:manualLayout>
      </c:layout>
      <c:barChart>
        <c:barDir val="col"/>
        <c:grouping val="stacked"/>
        <c:ser>
          <c:idx val="1"/>
          <c:order val="1"/>
          <c:tx>
            <c:strRef>
              <c:f>'New Summary'!$A$207</c:f>
              <c:strCache>
                <c:ptCount val="1"/>
                <c:pt idx="0">
                  <c:v>Total Expenditure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cat>
            <c:numRef>
              <c:f>'New Summary'!$B$3:$K$3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Summary'!$B$207:$K$207</c:f>
              <c:numCache>
                <c:formatCode>#,##0</c:formatCode>
                <c:ptCount val="10"/>
                <c:pt idx="0">
                  <c:v>64.318169661129659</c:v>
                </c:pt>
                <c:pt idx="1">
                  <c:v>73.797466519197542</c:v>
                </c:pt>
                <c:pt idx="2">
                  <c:v>74.320286517365489</c:v>
                </c:pt>
                <c:pt idx="3">
                  <c:v>76.200195181925466</c:v>
                </c:pt>
                <c:pt idx="4">
                  <c:v>82.381256954269361</c:v>
                </c:pt>
                <c:pt idx="5">
                  <c:v>98.285786158401933</c:v>
                </c:pt>
                <c:pt idx="6">
                  <c:v>94.891038829011279</c:v>
                </c:pt>
                <c:pt idx="7">
                  <c:v>88.011745159098908</c:v>
                </c:pt>
                <c:pt idx="8">
                  <c:v>92.133068680276864</c:v>
                </c:pt>
                <c:pt idx="9">
                  <c:v>97.809570956713259</c:v>
                </c:pt>
              </c:numCache>
            </c:numRef>
          </c:val>
        </c:ser>
        <c:ser>
          <c:idx val="4"/>
          <c:order val="2"/>
          <c:tx>
            <c:strRef>
              <c:f>'New Summary'!$A$208</c:f>
              <c:strCache>
                <c:ptCount val="1"/>
                <c:pt idx="0">
                  <c:v>Surplus or Deficit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cat>
            <c:strLit>
              <c:ptCount val="10"/>
              <c:pt idx="0">
                <c:v>2000</c:v>
              </c:pt>
              <c:pt idx="1">
                <c:v> 2001</c:v>
              </c:pt>
              <c:pt idx="2">
                <c:v> 2002</c:v>
              </c:pt>
              <c:pt idx="3">
                <c:v> 2003</c:v>
              </c:pt>
              <c:pt idx="4">
                <c:v> 2004</c:v>
              </c:pt>
              <c:pt idx="5">
                <c:v> 2005</c:v>
              </c:pt>
              <c:pt idx="6">
                <c:v> 2006</c:v>
              </c:pt>
              <c:pt idx="7">
                <c:v> 2007</c:v>
              </c:pt>
              <c:pt idx="8">
                <c:v> 2008</c:v>
              </c:pt>
              <c:pt idx="9">
                <c:v> 2009</c:v>
              </c:pt>
            </c:strLit>
          </c:cat>
          <c:val>
            <c:numRef>
              <c:f>'New Summary'!$B$208:$K$208</c:f>
              <c:numCache>
                <c:formatCode>#,##0</c:formatCode>
                <c:ptCount val="10"/>
                <c:pt idx="0">
                  <c:v>-2.7997080707585047</c:v>
                </c:pt>
                <c:pt idx="1">
                  <c:v>0.45660118468343569</c:v>
                </c:pt>
                <c:pt idx="2">
                  <c:v>-1.5292388072655712</c:v>
                </c:pt>
                <c:pt idx="3">
                  <c:v>-4.5387924729017506</c:v>
                </c:pt>
                <c:pt idx="4">
                  <c:v>2.4390910285498535</c:v>
                </c:pt>
                <c:pt idx="5">
                  <c:v>-8.1980397651122444E-2</c:v>
                </c:pt>
                <c:pt idx="6">
                  <c:v>5.5899186325521724</c:v>
                </c:pt>
                <c:pt idx="7">
                  <c:v>-1.2273338747516362</c:v>
                </c:pt>
                <c:pt idx="8">
                  <c:v>-9.9762169458344443E-2</c:v>
                </c:pt>
                <c:pt idx="9">
                  <c:v>-1.3590046070912218</c:v>
                </c:pt>
              </c:numCache>
            </c:numRef>
          </c:val>
        </c:ser>
        <c:overlap val="100"/>
        <c:axId val="85337600"/>
        <c:axId val="85339520"/>
      </c:barChart>
      <c:lineChart>
        <c:grouping val="standard"/>
        <c:ser>
          <c:idx val="0"/>
          <c:order val="0"/>
          <c:tx>
            <c:strRef>
              <c:f>'New Summary'!$A$206</c:f>
              <c:strCache>
                <c:ptCount val="1"/>
                <c:pt idx="0">
                  <c:v>Total Income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diamond"/>
            <c:size val="11"/>
            <c:spPr>
              <a:solidFill>
                <a:sysClr val="windowText" lastClr="000000"/>
              </a:solidFill>
              <a:ln>
                <a:solidFill>
                  <a:schemeClr val="bg1"/>
                </a:solidFill>
              </a:ln>
            </c:spPr>
          </c:marker>
          <c:cat>
            <c:numRef>
              <c:f>'New Summary'!$B$136:$K$136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numCache>
            </c:numRef>
          </c:cat>
          <c:val>
            <c:numRef>
              <c:f>'New Summary'!$B$206:$K$206</c:f>
              <c:numCache>
                <c:formatCode>#,##0</c:formatCode>
                <c:ptCount val="10"/>
                <c:pt idx="0">
                  <c:v>61.518461590371075</c:v>
                </c:pt>
                <c:pt idx="1">
                  <c:v>74.254067703880878</c:v>
                </c:pt>
                <c:pt idx="2">
                  <c:v>72.791047710099917</c:v>
                </c:pt>
                <c:pt idx="3">
                  <c:v>71.661402709023719</c:v>
                </c:pt>
                <c:pt idx="4">
                  <c:v>84.820347982819158</c:v>
                </c:pt>
                <c:pt idx="5">
                  <c:v>98.20380576075091</c:v>
                </c:pt>
                <c:pt idx="6">
                  <c:v>100.48095746156346</c:v>
                </c:pt>
                <c:pt idx="7">
                  <c:v>86.784411284347385</c:v>
                </c:pt>
                <c:pt idx="8">
                  <c:v>92.033306510818448</c:v>
                </c:pt>
                <c:pt idx="9">
                  <c:v>96.450566349622065</c:v>
                </c:pt>
              </c:numCache>
            </c:numRef>
          </c:val>
        </c:ser>
        <c:marker val="1"/>
        <c:axId val="85337600"/>
        <c:axId val="85339520"/>
      </c:lineChart>
      <c:catAx>
        <c:axId val="85337600"/>
        <c:scaling>
          <c:orientation val="minMax"/>
        </c:scaling>
        <c:axPos val="b"/>
        <c:numFmt formatCode="General" sourceLinked="1"/>
        <c:tickLblPos val="nextTo"/>
        <c:crossAx val="85339520"/>
        <c:crosses val="autoZero"/>
        <c:auto val="1"/>
        <c:lblAlgn val="ctr"/>
        <c:lblOffset val="100"/>
      </c:catAx>
      <c:valAx>
        <c:axId val="85339520"/>
        <c:scaling>
          <c:orientation val="minMax"/>
        </c:scaling>
        <c:axPos val="l"/>
        <c:majorGridlines/>
        <c:title>
          <c:tx>
            <c:strRef>
              <c:f>'New Summary'!$A$103</c:f>
              <c:strCache>
                <c:ptCount val="1"/>
                <c:pt idx="0">
                  <c:v>£'million</c:v>
                </c:pt>
              </c:strCache>
            </c:strRef>
          </c:tx>
          <c:layout/>
          <c:txPr>
            <a:bodyPr rot="-5400000" vert="horz"/>
            <a:lstStyle/>
            <a:p>
              <a:pPr>
                <a:defRPr b="0"/>
              </a:pPr>
              <a:endParaRPr lang="en-US"/>
            </a:p>
          </c:txPr>
        </c:title>
        <c:numFmt formatCode="#,##0" sourceLinked="1"/>
        <c:tickLblPos val="nextTo"/>
        <c:crossAx val="8533760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31032452781386499"/>
          <c:y val="0.5766153869430084"/>
          <c:w val="0.35634872087752451"/>
          <c:h val="0.20326060747040531"/>
        </c:manualLayout>
      </c:layout>
      <c:spPr>
        <a:solidFill>
          <a:prstClr val="white"/>
        </a:solidFill>
      </c:spPr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0.10403</cdr:x>
      <cdr:y>0.06292</cdr:y>
    </cdr:from>
    <cdr:to>
      <cdr:x>0.50455</cdr:x>
      <cdr:y>0.14157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2000" y="266700"/>
          <a:ext cx="2933700" cy="33337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/>
            <a:t>1. Total Income; Total Expenditure</a:t>
          </a:r>
        </a:p>
      </cdr:txBody>
    </cdr:sp>
  </cdr:relSizeAnchor>
  <cdr:relSizeAnchor xmlns:cdr="http://schemas.openxmlformats.org/drawingml/2006/chartDrawing">
    <cdr:from>
      <cdr:x>0.10403</cdr:x>
      <cdr:y>0.06292</cdr:y>
    </cdr:from>
    <cdr:to>
      <cdr:x>0.48826</cdr:x>
      <cdr:y>0.14157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765389" y="268920"/>
          <a:ext cx="2826897" cy="33615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/>
            <a:t>1. Total Income; Total Expenditure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0.12699</cdr:x>
      <cdr:y>0.09093</cdr:y>
    </cdr:from>
    <cdr:to>
      <cdr:x>0.66667</cdr:x>
      <cdr:y>0.14831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21225" y="412504"/>
          <a:ext cx="2215078" cy="26030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 dirty="0"/>
            <a:t>10. Salaries &amp; Honoraria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</cdr:x>
      <cdr:y>0.02337</cdr:y>
    </cdr:from>
    <cdr:to>
      <cdr:x>0.75119</cdr:x>
      <cdr:y>0.10202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732466" y="99052"/>
          <a:ext cx="4769809" cy="33336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/>
            <a:t>11. Common Fund (Annual Return) &amp; Unrestricted Income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0.10403</cdr:x>
      <cdr:y>0.06292</cdr:y>
    </cdr:from>
    <cdr:to>
      <cdr:x>0.50455</cdr:x>
      <cdr:y>0.14157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2000" y="266700"/>
          <a:ext cx="2933700" cy="33337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/>
            <a:t>1. Total Income; Total Expenditure</a:t>
          </a:r>
        </a:p>
      </cdr:txBody>
    </cdr:sp>
  </cdr:relSizeAnchor>
  <cdr:relSizeAnchor xmlns:cdr="http://schemas.openxmlformats.org/drawingml/2006/chartDrawing">
    <cdr:from>
      <cdr:x>0.10403</cdr:x>
      <cdr:y>0.06292</cdr:y>
    </cdr:from>
    <cdr:to>
      <cdr:x>0.50455</cdr:x>
      <cdr:y>0.14157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762000" y="266700"/>
          <a:ext cx="2933700" cy="33337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/>
            <a:t>12. Legacies</a:t>
          </a: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0.1129</cdr:x>
      <cdr:y>0.04673</cdr:y>
    </cdr:from>
    <cdr:to>
      <cdr:x>0.55204</cdr:x>
      <cdr:y>0.12538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04056" y="247105"/>
          <a:ext cx="1960539" cy="41587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400" b="1" dirty="0"/>
            <a:t>1.   Electoral </a:t>
          </a:r>
          <a:r>
            <a:rPr lang="en-GB" sz="1400" b="1" dirty="0" smtClean="0"/>
            <a:t>Roll</a:t>
          </a:r>
          <a:endParaRPr lang="en-GB" sz="1400" b="1" dirty="0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0.10169</cdr:x>
      <cdr:y>0.04054</cdr:y>
    </cdr:from>
    <cdr:to>
      <cdr:x>0.81122</cdr:x>
      <cdr:y>0.11919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32048" y="216024"/>
          <a:ext cx="3014415" cy="41909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 dirty="0"/>
            <a:t>2.   Usual Sunday Attendance</a:t>
          </a: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0.14545</cdr:x>
      <cdr:y>0.06383</cdr:y>
    </cdr:from>
    <cdr:to>
      <cdr:x>0.89597</cdr:x>
      <cdr:y>0.14248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76064" y="319113"/>
          <a:ext cx="2972371" cy="39322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 dirty="0"/>
            <a:t>3.   Average Weekly Attendance</a:t>
          </a: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0.10403</cdr:x>
      <cdr:y>0.06292</cdr:y>
    </cdr:from>
    <cdr:to>
      <cdr:x>0.77221</cdr:x>
      <cdr:y>0.14157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65636" y="291923"/>
          <a:ext cx="2990748" cy="36490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 dirty="0"/>
            <a:t>4.   Giving per Usual Sunday Adults</a:t>
          </a: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0.10403</cdr:x>
      <cdr:y>0.06292</cdr:y>
    </cdr:from>
    <cdr:to>
      <cdr:x>0.90909</cdr:x>
      <cdr:y>0.14157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12005" y="300985"/>
          <a:ext cx="3188394" cy="37623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 dirty="0"/>
            <a:t>5.   Pastoral Services</a:t>
          </a: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0.16088</cdr:x>
      <cdr:y>0.06849</cdr:y>
    </cdr:from>
    <cdr:to>
      <cdr:x>0.81297</cdr:x>
      <cdr:y>0.14714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720080" y="360040"/>
          <a:ext cx="2918740" cy="41343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 dirty="0"/>
            <a:t>6.   Festival Attendances</a:t>
          </a:r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0.10403</cdr:x>
      <cdr:y>0.06292</cdr:y>
    </cdr:from>
    <cdr:to>
      <cdr:x>0.83389</cdr:x>
      <cdr:y>0.14157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68313" y="196778"/>
          <a:ext cx="2584015" cy="24597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/>
            <a:t>6. Tax Efficient Planned Giving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0.10403</cdr:x>
      <cdr:y>0.06292</cdr:y>
    </cdr:from>
    <cdr:to>
      <cdr:x>0.50455</cdr:x>
      <cdr:y>0.14157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2000" y="266700"/>
          <a:ext cx="2933700" cy="33337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/>
            <a:t>1. Total Income; Total Expenditure</a:t>
          </a:r>
        </a:p>
      </cdr:txBody>
    </cdr:sp>
  </cdr:relSizeAnchor>
  <cdr:relSizeAnchor xmlns:cdr="http://schemas.openxmlformats.org/drawingml/2006/chartDrawing">
    <cdr:from>
      <cdr:x>0.10403</cdr:x>
      <cdr:y>0.06292</cdr:y>
    </cdr:from>
    <cdr:to>
      <cdr:x>0.90323</cdr:x>
      <cdr:y>0.14157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64442" y="299029"/>
          <a:ext cx="3568006" cy="37378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 dirty="0"/>
            <a:t>2. Restricted &amp; Unrestricted Income</a:t>
          </a:r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0.10403</cdr:x>
      <cdr:y>0.06292</cdr:y>
    </cdr:from>
    <cdr:to>
      <cdr:x>0.66278</cdr:x>
      <cdr:y>0.14157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63397" y="226537"/>
          <a:ext cx="2488931" cy="28317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 dirty="0"/>
            <a:t>6. Tax Efficient Planned Giving</a:t>
          </a:r>
        </a:p>
      </cdr:txBody>
    </cdr: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0.10403</cdr:x>
      <cdr:y>0.06292</cdr:y>
    </cdr:from>
    <cdr:to>
      <cdr:x>0.66278</cdr:x>
      <cdr:y>0.14157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63397" y="226537"/>
          <a:ext cx="2488931" cy="28317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 dirty="0"/>
            <a:t>6. Tax Efficient Planned Giving</a:t>
          </a:r>
        </a:p>
      </cdr:txBody>
    </cdr:sp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0.10403</cdr:x>
      <cdr:y>0.06292</cdr:y>
    </cdr:from>
    <cdr:to>
      <cdr:x>0.72803</cdr:x>
      <cdr:y>0.14157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68240" y="258252"/>
          <a:ext cx="2808632" cy="32281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 dirty="0"/>
            <a:t>6. Tax Efficient Planned Giving</a:t>
          </a:r>
        </a:p>
      </cdr:txBody>
    </cdr:sp>
  </cdr:relSizeAnchor>
</c:userShapes>
</file>

<file path=ppt/drawings/drawing23.xml><?xml version="1.0" encoding="utf-8"?>
<c:userShapes xmlns:c="http://schemas.openxmlformats.org/drawingml/2006/chart">
  <cdr:relSizeAnchor xmlns:cdr="http://schemas.openxmlformats.org/drawingml/2006/chartDrawing">
    <cdr:from>
      <cdr:x>0.10649</cdr:x>
      <cdr:y>0.01573</cdr:y>
    </cdr:from>
    <cdr:to>
      <cdr:x>0.93333</cdr:x>
      <cdr:y>0.09438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60088" y="69094"/>
          <a:ext cx="3572360" cy="34546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 dirty="0"/>
            <a:t>11. Common Fund </a:t>
          </a:r>
          <a:r>
            <a:rPr lang="en-GB" sz="1400" b="1" dirty="0" smtClean="0"/>
            <a:t>&amp; </a:t>
          </a:r>
          <a:r>
            <a:rPr lang="en-GB" sz="1400" b="1" dirty="0"/>
            <a:t>Unrestricted Income</a:t>
          </a:r>
        </a:p>
      </cdr:txBody>
    </cdr:sp>
  </cdr:relSizeAnchor>
</c:userShapes>
</file>

<file path=ppt/drawings/drawing24.xml><?xml version="1.0" encoding="utf-8"?>
<c:userShapes xmlns:c="http://schemas.openxmlformats.org/drawingml/2006/chart">
  <cdr:relSizeAnchor xmlns:cdr="http://schemas.openxmlformats.org/drawingml/2006/chartDrawing">
    <cdr:from>
      <cdr:x>0.10272</cdr:x>
      <cdr:y>0.02022</cdr:y>
    </cdr:from>
    <cdr:to>
      <cdr:x>0.86724</cdr:x>
      <cdr:y>0.09887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69092" y="89445"/>
          <a:ext cx="3491347" cy="34791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 dirty="0"/>
            <a:t>11. Common Fund </a:t>
          </a:r>
          <a:r>
            <a:rPr lang="en-GB" sz="1400" b="1" dirty="0" smtClean="0"/>
            <a:t>&amp; </a:t>
          </a:r>
          <a:r>
            <a:rPr lang="en-GB" sz="1400" b="1" dirty="0"/>
            <a:t>Unrestricted Income</a:t>
          </a:r>
        </a:p>
      </cdr:txBody>
    </cdr:sp>
  </cdr:relSizeAnchor>
</c:userShapes>
</file>

<file path=ppt/drawings/drawing25.xml><?xml version="1.0" encoding="utf-8"?>
<c:userShapes xmlns:c="http://schemas.openxmlformats.org/drawingml/2006/chart">
  <cdr:relSizeAnchor xmlns:cdr="http://schemas.openxmlformats.org/drawingml/2006/chartDrawing">
    <cdr:from>
      <cdr:x>0.10272</cdr:x>
      <cdr:y>0.02022</cdr:y>
    </cdr:from>
    <cdr:to>
      <cdr:x>0.86724</cdr:x>
      <cdr:y>0.09887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69092" y="89445"/>
          <a:ext cx="3491347" cy="34791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 dirty="0"/>
            <a:t>11. Common Fund </a:t>
          </a:r>
          <a:r>
            <a:rPr lang="en-GB" sz="1400" b="1" dirty="0" smtClean="0"/>
            <a:t>&amp; </a:t>
          </a:r>
          <a:r>
            <a:rPr lang="en-GB" sz="1400" b="1" dirty="0"/>
            <a:t>Unrestricted Income</a:t>
          </a:r>
        </a:p>
      </cdr:txBody>
    </cdr:sp>
  </cdr:relSizeAnchor>
</c:userShapes>
</file>

<file path=ppt/drawings/drawing26.xml><?xml version="1.0" encoding="utf-8"?>
<c:userShapes xmlns:c="http://schemas.openxmlformats.org/drawingml/2006/chart">
  <cdr:relSizeAnchor xmlns:cdr="http://schemas.openxmlformats.org/drawingml/2006/chartDrawing">
    <cdr:from>
      <cdr:x>0.1</cdr:x>
      <cdr:y>0.02337</cdr:y>
    </cdr:from>
    <cdr:to>
      <cdr:x>0.86667</cdr:x>
      <cdr:y>0.10202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32048" y="104335"/>
          <a:ext cx="3312368" cy="35113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 dirty="0"/>
            <a:t>11. Common Fund </a:t>
          </a:r>
          <a:r>
            <a:rPr lang="en-GB" sz="1400" b="1" dirty="0" smtClean="0"/>
            <a:t>&amp; </a:t>
          </a:r>
          <a:r>
            <a:rPr lang="en-GB" sz="1400" b="1" dirty="0"/>
            <a:t>Unrestricted Income</a:t>
          </a:r>
        </a:p>
      </cdr:txBody>
    </cdr:sp>
  </cdr:relSizeAnchor>
</c:userShapes>
</file>

<file path=ppt/drawings/drawing27.xml><?xml version="1.0" encoding="utf-8"?>
<c:userShapes xmlns:c="http://schemas.openxmlformats.org/drawingml/2006/chart">
  <cdr:relSizeAnchor xmlns:cdr="http://schemas.openxmlformats.org/drawingml/2006/chartDrawing">
    <cdr:from>
      <cdr:x>0.10403</cdr:x>
      <cdr:y>0.06292</cdr:y>
    </cdr:from>
    <cdr:to>
      <cdr:x>0.69697</cdr:x>
      <cdr:y>0.14157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94405" y="249191"/>
          <a:ext cx="2817963" cy="31148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 dirty="0"/>
            <a:t>2.   Usual Sunday Attendance</a:t>
          </a:r>
        </a:p>
      </cdr:txBody>
    </cdr:sp>
  </cdr:relSizeAnchor>
</c:userShapes>
</file>

<file path=ppt/drawings/drawing28.xml><?xml version="1.0" encoding="utf-8"?>
<c:userShapes xmlns:c="http://schemas.openxmlformats.org/drawingml/2006/chart">
  <cdr:relSizeAnchor xmlns:cdr="http://schemas.openxmlformats.org/drawingml/2006/chartDrawing">
    <cdr:from>
      <cdr:x>0.09836</cdr:x>
      <cdr:y>0.01786</cdr:y>
    </cdr:from>
    <cdr:to>
      <cdr:x>0.6427</cdr:x>
      <cdr:y>0.0951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32048" y="72008"/>
          <a:ext cx="2390999" cy="311488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GB" sz="1400" b="1" dirty="0"/>
            <a:t>2.   Usual Sunday Attendance</a:t>
          </a:r>
        </a:p>
      </cdr:txBody>
    </cdr:sp>
  </cdr:relSizeAnchor>
</c:userShapes>
</file>

<file path=ppt/drawings/drawing29.xml><?xml version="1.0" encoding="utf-8"?>
<c:userShapes xmlns:c="http://schemas.openxmlformats.org/drawingml/2006/chart">
  <cdr:relSizeAnchor xmlns:cdr="http://schemas.openxmlformats.org/drawingml/2006/chartDrawing">
    <cdr:from>
      <cdr:x>0.03279</cdr:x>
      <cdr:y>0.03333</cdr:y>
    </cdr:from>
    <cdr:to>
      <cdr:x>0.70436</cdr:x>
      <cdr:y>0.11479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016" y="144016"/>
          <a:ext cx="2949898" cy="35194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GB" sz="1400" b="1" dirty="0"/>
            <a:t>2.   Usual Sunday Attendance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0.10403</cdr:x>
      <cdr:y>0.06292</cdr:y>
    </cdr:from>
    <cdr:to>
      <cdr:x>0.55556</cdr:x>
      <cdr:y>0.14157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71933" y="326214"/>
          <a:ext cx="2048347" cy="40776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/>
            <a:t>3. Income Analysis</a:t>
          </a:r>
        </a:p>
      </cdr:txBody>
    </cdr:sp>
  </cdr:relSizeAnchor>
</c:userShapes>
</file>

<file path=ppt/drawings/drawing30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0.70631</cdr:x>
      <cdr:y>0.07865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-4248472" y="-216024"/>
          <a:ext cx="2949898" cy="32847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 dirty="0"/>
            <a:t>2.   Usual Sunday Attendance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0.10403</cdr:x>
      <cdr:y>0.06292</cdr:y>
    </cdr:from>
    <cdr:to>
      <cdr:x>0.80172</cdr:x>
      <cdr:y>0.14157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85870" y="312621"/>
          <a:ext cx="3258546" cy="39077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/>
            <a:t>4. Expenditure Analysis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0.10403</cdr:x>
      <cdr:y>0.06292</cdr:y>
    </cdr:from>
    <cdr:to>
      <cdr:x>0.35694</cdr:x>
      <cdr:y>0.14157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765390" y="268920"/>
          <a:ext cx="1860790" cy="33615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/>
            <a:t>5. Trading Analysis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0.10403</cdr:x>
      <cdr:y>0.06292</cdr:y>
    </cdr:from>
    <cdr:to>
      <cdr:x>0.65672</cdr:x>
      <cdr:y>0.14157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01896" y="262783"/>
          <a:ext cx="2666456" cy="32847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 dirty="0"/>
            <a:t>6. Tax Efficient Planned Giving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0.09641</cdr:x>
      <cdr:y>0.03236</cdr:y>
    </cdr:from>
    <cdr:to>
      <cdr:x>0.76368</cdr:x>
      <cdr:y>0.09708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60040" y="144017"/>
          <a:ext cx="2491833" cy="28803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/>
            <a:t>7. Collections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0.10403</cdr:x>
      <cdr:y>0.06292</cdr:y>
    </cdr:from>
    <cdr:to>
      <cdr:x>0.50455</cdr:x>
      <cdr:y>0.14157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2000" y="266700"/>
          <a:ext cx="2933700" cy="33337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/>
            <a:t>1. Total Income; Total Expenditure</a:t>
          </a:r>
        </a:p>
      </cdr:txBody>
    </cdr:sp>
  </cdr:relSizeAnchor>
  <cdr:relSizeAnchor xmlns:cdr="http://schemas.openxmlformats.org/drawingml/2006/chartDrawing">
    <cdr:from>
      <cdr:x>0.10403</cdr:x>
      <cdr:y>0.06292</cdr:y>
    </cdr:from>
    <cdr:to>
      <cdr:x>0.51893</cdr:x>
      <cdr:y>0.14157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759017" y="274485"/>
          <a:ext cx="3027169" cy="34310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/>
            <a:t>8. Capital Expenditure &amp; Fund Raising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0.10403</cdr:x>
      <cdr:y>0.06292</cdr:y>
    </cdr:from>
    <cdr:to>
      <cdr:x>0.6875</cdr:x>
      <cdr:y>0.14157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79423" y="332700"/>
          <a:ext cx="2688929" cy="41587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 dirty="0"/>
            <a:t>9. Surplus / Deficit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054EC83-B147-46E3-BE97-371780F6CAF8}" type="datetimeFigureOut">
              <a:rPr lang="en-GB"/>
              <a:pPr>
                <a:defRPr/>
              </a:pPr>
              <a:t>31/10/2012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40363" cy="4468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EC23428-8B7E-4220-AC68-AC2FD0071A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D2EAE68-6455-4637-B44D-606D00B388F3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2E4AF6-C25D-4203-8F1B-33A66FA4B74D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440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pdf</a:t>
            </a:r>
            <a:r>
              <a:rPr lang="en-US" baseline="0" dirty="0" smtClean="0"/>
              <a:t> files automatically run off at push of 1 button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C23428-8B7E-4220-AC68-AC2FD0071AB9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 last 2 years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C23428-8B7E-4220-AC68-AC2FD0071AB9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PCCs can look to see where they</a:t>
            </a:r>
            <a:r>
              <a:rPr lang="en-US" baseline="0" dirty="0" smtClean="0"/>
              <a:t> may be diverging from trend within their deanery – if they all share their results can identify those with better performance and learn what they are doing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C23428-8B7E-4220-AC68-AC2FD0071AB9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Same deanery chart compared to the Diocesan level – which other deaneries and areas can provide lessons/stories – or Can this deanery in this case provide the</a:t>
            </a:r>
            <a:r>
              <a:rPr lang="en-US" baseline="0" dirty="0" smtClean="0"/>
              <a:t> stories and the lessons for others!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C23428-8B7E-4220-AC68-AC2FD0071AB9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the deanery have set a shared Deanery Common Fund strategy – that could relate to</a:t>
            </a:r>
            <a:r>
              <a:rPr lang="en-US" baseline="0" dirty="0" smtClean="0"/>
              <a:t> ‘covering individual parish costs’ ‘covering deanery costs collectively’ , ‘Pairing up to cover costs’ ‘all getting to a similar % of Unrestricted income they are providing’ or to ‘increase offers by a % equally’. This comparison shows how they are doing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C23428-8B7E-4220-AC68-AC2FD0071AB9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comparison then challenges them against</a:t>
            </a:r>
            <a:r>
              <a:rPr lang="en-US" baseline="0" dirty="0" smtClean="0"/>
              <a:t> the trend in the whole diocese – 12% v 22%....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C23428-8B7E-4220-AC68-AC2FD0071AB9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Similarly with Mission charts - </a:t>
            </a:r>
          </a:p>
          <a:p>
            <a:r>
              <a:rPr lang="en-US" baseline="0" dirty="0" smtClean="0"/>
              <a:t>What is happening at this parish with USA and % Children attending? How are others in the deanery increasing the % of children attending – compare to 25% in Another Capital Idea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C23428-8B7E-4220-AC68-AC2FD0071AB9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Same deanery chart compared to the Diocesan level – which other deaneries and areas can provide lessons/stories?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C23428-8B7E-4220-AC68-AC2FD0071AB9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LD-logo-35mm-colour.jpg"/>
          <p:cNvPicPr>
            <a:picLocks noChangeAspect="1"/>
          </p:cNvPicPr>
          <p:nvPr userDrawn="1"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266700" y="333375"/>
            <a:ext cx="1641475" cy="164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3728" y="374799"/>
            <a:ext cx="6768752" cy="1254001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3728" y="1772816"/>
            <a:ext cx="6768752" cy="6480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50825" y="6021436"/>
            <a:ext cx="8642350" cy="575916"/>
          </a:xfrm>
        </p:spPr>
        <p:txBody>
          <a:bodyPr/>
          <a:lstStyle>
            <a:lvl1pPr algn="r">
              <a:defRPr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50825" y="2708275"/>
            <a:ext cx="8642350" cy="309721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LD-logo-35mm-colour.jpg"/>
          <p:cNvPicPr>
            <a:picLocks noChangeAspect="1"/>
          </p:cNvPicPr>
          <p:nvPr userDrawn="1"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266700" y="333375"/>
            <a:ext cx="1641475" cy="164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3728" y="374799"/>
            <a:ext cx="6768752" cy="1254001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3728" y="1772816"/>
            <a:ext cx="6768752" cy="6480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250825" y="3429000"/>
            <a:ext cx="8642350" cy="2160588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nten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 rot="10800000" flipV="1">
            <a:off x="250825" y="1196975"/>
            <a:ext cx="717867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7200800" cy="10081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250825" y="1557338"/>
            <a:ext cx="8642350" cy="43195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content box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 rot="10800000" flipV="1">
            <a:off x="250825" y="1196975"/>
            <a:ext cx="717867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7200800" cy="10081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250825" y="1557338"/>
            <a:ext cx="4177159" cy="43195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9"/>
          <p:cNvSpPr>
            <a:spLocks noGrp="1"/>
          </p:cNvSpPr>
          <p:nvPr>
            <p:ph sz="quarter" idx="11"/>
          </p:nvPr>
        </p:nvSpPr>
        <p:spPr>
          <a:xfrm>
            <a:off x="4716017" y="1556792"/>
            <a:ext cx="4176464" cy="431958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content box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 rot="10800000" flipV="1">
            <a:off x="250825" y="1196975"/>
            <a:ext cx="717867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7200800" cy="10081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250825" y="1557338"/>
            <a:ext cx="8641655" cy="208768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Content Placeholder 9"/>
          <p:cNvSpPr>
            <a:spLocks noGrp="1"/>
          </p:cNvSpPr>
          <p:nvPr>
            <p:ph sz="quarter" idx="11"/>
          </p:nvPr>
        </p:nvSpPr>
        <p:spPr>
          <a:xfrm>
            <a:off x="251520" y="3789040"/>
            <a:ext cx="8640961" cy="208733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+ 2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rot="10800000" flipV="1">
            <a:off x="250825" y="1196975"/>
            <a:ext cx="717867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7200800" cy="10081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250825" y="1557338"/>
            <a:ext cx="4177159" cy="43195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9"/>
          <p:cNvSpPr>
            <a:spLocks noGrp="1"/>
          </p:cNvSpPr>
          <p:nvPr>
            <p:ph sz="quarter" idx="11"/>
          </p:nvPr>
        </p:nvSpPr>
        <p:spPr>
          <a:xfrm>
            <a:off x="4716017" y="1556792"/>
            <a:ext cx="4176464" cy="208823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Content Placeholder 9"/>
          <p:cNvSpPr>
            <a:spLocks noGrp="1"/>
          </p:cNvSpPr>
          <p:nvPr>
            <p:ph sz="quarter" idx="12"/>
          </p:nvPr>
        </p:nvSpPr>
        <p:spPr>
          <a:xfrm>
            <a:off x="4716016" y="3789040"/>
            <a:ext cx="4176464" cy="208823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0825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7200900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484313"/>
            <a:ext cx="8642350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2052" name="Picture 6" descr="DIOCOLOR.BMP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66013" y="214313"/>
            <a:ext cx="1233487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</p:sldLayoutIdLst>
  <p:txStyles>
    <p:titleStyle>
      <a:lvl1pPr algn="r" rtl="0" fontAlgn="base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</a:defRPr>
      </a:lvl2pPr>
      <a:lvl3pPr algn="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</a:defRPr>
      </a:lvl3pPr>
      <a:lvl4pPr algn="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</a:defRPr>
      </a:lvl4pPr>
      <a:lvl5pPr algn="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124075" y="374650"/>
            <a:ext cx="6769100" cy="12541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Finance in Mission</a:t>
            </a:r>
            <a:endParaRPr lang="en-GB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0825" y="6021388"/>
            <a:ext cx="8642350" cy="576262"/>
          </a:xfrm>
        </p:spPr>
        <p:txBody>
          <a:bodyPr>
            <a:normAutofit/>
          </a:bodyPr>
          <a:lstStyle/>
          <a:p>
            <a:pPr marL="0" indent="0"/>
            <a:r>
              <a:rPr lang="en-GB" sz="3000" dirty="0" smtClean="0"/>
              <a:t>Helen Simmons/Deaneries Conference / Oct 2012 </a:t>
            </a:r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250825" y="2420938"/>
            <a:ext cx="8642350" cy="345598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algn="r" fontAlgn="auto">
              <a:spcBef>
                <a:spcPct val="20000"/>
              </a:spcBef>
              <a:spcAft>
                <a:spcPts val="0"/>
              </a:spcAft>
              <a:defRPr/>
            </a:pPr>
            <a:endParaRPr lang="en-GB" sz="3200" dirty="0">
              <a:latin typeface="+mj-lt"/>
            </a:endParaRPr>
          </a:p>
        </p:txBody>
      </p:sp>
      <p:sp>
        <p:nvSpPr>
          <p:cNvPr id="9221" name="Rectangle 7"/>
          <p:cNvSpPr>
            <a:spLocks noChangeArrowheads="1"/>
          </p:cNvSpPr>
          <p:nvPr/>
        </p:nvSpPr>
        <p:spPr bwMode="auto">
          <a:xfrm>
            <a:off x="539750" y="2492375"/>
            <a:ext cx="835342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GB" sz="3200" dirty="0" smtClean="0">
                <a:solidFill>
                  <a:srgbClr val="000000"/>
                </a:solidFill>
                <a:latin typeface="Calibri" pitchFamily="34" charset="0"/>
              </a:rPr>
              <a:t>Diocese of London – Data strategy to support deanery planning...</a:t>
            </a:r>
            <a:endParaRPr lang="en-GB" sz="32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Diocese of London 10-Year Finance 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4572000" y="1556792"/>
            <a:ext cx="4320480" cy="4896544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107504" y="1309687"/>
          <a:ext cx="4608511" cy="5287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4716016" y="1340768"/>
          <a:ext cx="410445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Diocese of London 10-Year Finance 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4572000" y="1556792"/>
            <a:ext cx="4320480" cy="4896544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323528" y="1340768"/>
          <a:ext cx="4392487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4788024" y="1340768"/>
          <a:ext cx="4022403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Diocese of London 10-Year Mission 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graphicFrame>
        <p:nvGraphicFramePr>
          <p:cNvPr id="10" name="Chart 9"/>
          <p:cNvGraphicFramePr/>
          <p:nvPr/>
        </p:nvGraphicFramePr>
        <p:xfrm>
          <a:off x="251520" y="1309687"/>
          <a:ext cx="4464495" cy="5287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4499992" y="1340768"/>
          <a:ext cx="424847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Diocese of London 10-Year Mission 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323528" y="1309687"/>
          <a:ext cx="3960440" cy="4999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4283968" y="1340768"/>
          <a:ext cx="468052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Diocese of London 10-Year Mission 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251521" y="1309687"/>
          <a:ext cx="3960440" cy="5215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4211960" y="1340768"/>
          <a:ext cx="4475981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Softly </a:t>
            </a:r>
            <a:r>
              <a:rPr lang="en-US" dirty="0" err="1" smtClean="0"/>
              <a:t>Softly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50825" y="1557338"/>
            <a:ext cx="8642350" cy="504001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At LDF we see all levels of the data – we collect it and the charts help inform our strategies </a:t>
            </a:r>
            <a:r>
              <a:rPr lang="en-US" sz="2000" dirty="0" err="1" smtClean="0"/>
              <a:t>eg</a:t>
            </a:r>
            <a:r>
              <a:rPr lang="en-US" sz="2000" dirty="0" smtClean="0"/>
              <a:t> Our support strategy  </a:t>
            </a:r>
          </a:p>
          <a:p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At Area Planning events we make available ‘Your Deaneries, Your Area and the Diocesan level’</a:t>
            </a:r>
          </a:p>
          <a:p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At Deanery level we give ‘Your Deanery (not others), Your Area and the Diocesan level’</a:t>
            </a:r>
          </a:p>
          <a:p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At Parish level we give ‘Your parish (not others), Your deanery and Your Area and Diocesan levels’</a:t>
            </a:r>
          </a:p>
          <a:p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FF0000"/>
                </a:solidFill>
              </a:rPr>
              <a:t>If all parishes in a deanery agree </a:t>
            </a:r>
            <a:r>
              <a:rPr lang="en-US" sz="2000" dirty="0" smtClean="0">
                <a:solidFill>
                  <a:srgbClr val="FF0000"/>
                </a:solidFill>
              </a:rPr>
              <a:t>to share their parish level results we can then give Deaneries all the parish charts for every parish in their deanery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>
          <a:xfrm>
            <a:off x="250825" y="260350"/>
            <a:ext cx="7200900" cy="1008063"/>
          </a:xfrm>
        </p:spPr>
        <p:txBody>
          <a:bodyPr/>
          <a:lstStyle/>
          <a:p>
            <a:r>
              <a:rPr lang="en-GB" dirty="0" smtClean="0"/>
              <a:t>Compare a Parish to the Deanery trend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0"/>
          </p:nvPr>
        </p:nvSpPr>
        <p:spPr>
          <a:xfrm>
            <a:off x="250825" y="1557338"/>
            <a:ext cx="4176713" cy="4319587"/>
          </a:xfrm>
        </p:spPr>
        <p:txBody>
          <a:bodyPr/>
          <a:lstStyle/>
          <a:p>
            <a:pPr marL="0" indent="0"/>
            <a:r>
              <a:rPr lang="en-GB" dirty="0" smtClean="0"/>
              <a:t>Parish</a:t>
            </a:r>
          </a:p>
          <a:p>
            <a:pPr marL="0" indent="0"/>
            <a:endParaRPr lang="en-GB" dirty="0" smtClean="0"/>
          </a:p>
        </p:txBody>
      </p:sp>
      <p:sp>
        <p:nvSpPr>
          <p:cNvPr id="10244" name="Content Placeholder 3"/>
          <p:cNvSpPr>
            <a:spLocks noGrp="1"/>
          </p:cNvSpPr>
          <p:nvPr>
            <p:ph sz="quarter" idx="11"/>
          </p:nvPr>
        </p:nvSpPr>
        <p:spPr>
          <a:xfrm>
            <a:off x="4716463" y="1557338"/>
            <a:ext cx="4176712" cy="4319587"/>
          </a:xfrm>
        </p:spPr>
        <p:txBody>
          <a:bodyPr/>
          <a:lstStyle/>
          <a:p>
            <a:pPr marL="0" indent="0"/>
            <a:r>
              <a:rPr lang="en-GB" dirty="0" smtClean="0"/>
              <a:t>Deanery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179512" y="2420888"/>
          <a:ext cx="390048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4139952" y="2420888"/>
          <a:ext cx="4454451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250825" y="260350"/>
            <a:ext cx="7200900" cy="1008063"/>
          </a:xfrm>
        </p:spPr>
        <p:txBody>
          <a:bodyPr/>
          <a:lstStyle/>
          <a:p>
            <a:r>
              <a:rPr lang="en-GB" dirty="0" smtClean="0"/>
              <a:t>Compare your Deanery to the Diocese trend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0"/>
          </p:nvPr>
        </p:nvSpPr>
        <p:spPr>
          <a:xfrm>
            <a:off x="250825" y="1557338"/>
            <a:ext cx="4176713" cy="4319587"/>
          </a:xfrm>
        </p:spPr>
        <p:txBody>
          <a:bodyPr/>
          <a:lstStyle/>
          <a:p>
            <a:pPr marL="0" indent="0"/>
            <a:r>
              <a:rPr lang="en-GB" smtClean="0"/>
              <a:t>Deanery</a:t>
            </a:r>
          </a:p>
        </p:txBody>
      </p:sp>
      <p:sp>
        <p:nvSpPr>
          <p:cNvPr id="11268" name="Content Placeholder 3"/>
          <p:cNvSpPr>
            <a:spLocks noGrp="1"/>
          </p:cNvSpPr>
          <p:nvPr>
            <p:ph sz="quarter" idx="11"/>
          </p:nvPr>
        </p:nvSpPr>
        <p:spPr>
          <a:xfrm>
            <a:off x="4716463" y="1557338"/>
            <a:ext cx="4176712" cy="4319587"/>
          </a:xfrm>
        </p:spPr>
        <p:txBody>
          <a:bodyPr/>
          <a:lstStyle/>
          <a:p>
            <a:pPr marL="0" indent="0"/>
            <a:r>
              <a:rPr lang="en-GB" dirty="0" smtClean="0"/>
              <a:t>Diocese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179512" y="2420888"/>
          <a:ext cx="4320479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4355976" y="2420888"/>
          <a:ext cx="450100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2"/>
          <p:cNvSpPr>
            <a:spLocks noGrp="1"/>
          </p:cNvSpPr>
          <p:nvPr>
            <p:ph sz="quarter" idx="10"/>
          </p:nvPr>
        </p:nvSpPr>
        <p:spPr>
          <a:xfrm>
            <a:off x="250825" y="1557338"/>
            <a:ext cx="4176713" cy="4319587"/>
          </a:xfrm>
        </p:spPr>
        <p:txBody>
          <a:bodyPr/>
          <a:lstStyle/>
          <a:p>
            <a:pPr marL="0" indent="0"/>
            <a:r>
              <a:rPr lang="en-GB" smtClean="0"/>
              <a:t>Parish</a:t>
            </a:r>
          </a:p>
          <a:p>
            <a:pPr marL="0" indent="0"/>
            <a:endParaRPr lang="en-GB" smtClean="0"/>
          </a:p>
        </p:txBody>
      </p:sp>
      <p:sp>
        <p:nvSpPr>
          <p:cNvPr id="12292" name="Content Placeholder 3"/>
          <p:cNvSpPr>
            <a:spLocks noGrp="1"/>
          </p:cNvSpPr>
          <p:nvPr>
            <p:ph sz="quarter" idx="11"/>
          </p:nvPr>
        </p:nvSpPr>
        <p:spPr>
          <a:xfrm>
            <a:off x="4716463" y="1557338"/>
            <a:ext cx="4176712" cy="4319587"/>
          </a:xfrm>
        </p:spPr>
        <p:txBody>
          <a:bodyPr/>
          <a:lstStyle/>
          <a:p>
            <a:pPr marL="0" indent="0"/>
            <a:r>
              <a:rPr lang="en-GB" smtClean="0"/>
              <a:t>Deanery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179512" y="2060848"/>
          <a:ext cx="432048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4427984" y="2060848"/>
          <a:ext cx="4350692" cy="4423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/>
          <p:cNvSpPr>
            <a:spLocks noGrp="1"/>
          </p:cNvSpPr>
          <p:nvPr>
            <p:ph sz="quarter" idx="10"/>
          </p:nvPr>
        </p:nvSpPr>
        <p:spPr>
          <a:xfrm>
            <a:off x="250825" y="1557338"/>
            <a:ext cx="4176713" cy="4319587"/>
          </a:xfrm>
        </p:spPr>
        <p:txBody>
          <a:bodyPr/>
          <a:lstStyle/>
          <a:p>
            <a:pPr marL="0" indent="0"/>
            <a:r>
              <a:rPr lang="en-GB" smtClean="0"/>
              <a:t>Deanery</a:t>
            </a:r>
          </a:p>
        </p:txBody>
      </p:sp>
      <p:sp>
        <p:nvSpPr>
          <p:cNvPr id="13316" name="Content Placeholder 3"/>
          <p:cNvSpPr>
            <a:spLocks noGrp="1"/>
          </p:cNvSpPr>
          <p:nvPr>
            <p:ph sz="quarter" idx="11"/>
          </p:nvPr>
        </p:nvSpPr>
        <p:spPr>
          <a:xfrm>
            <a:off x="4716463" y="1557338"/>
            <a:ext cx="4176712" cy="4319587"/>
          </a:xfrm>
        </p:spPr>
        <p:txBody>
          <a:bodyPr/>
          <a:lstStyle/>
          <a:p>
            <a:pPr marL="0" indent="0"/>
            <a:r>
              <a:rPr lang="en-GB" smtClean="0"/>
              <a:t>Diocese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251520" y="1988840"/>
          <a:ext cx="4350692" cy="4567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4644008" y="1988840"/>
          <a:ext cx="432048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different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50825" y="1557338"/>
            <a:ext cx="8642350" cy="4968006"/>
          </a:xfrm>
        </p:spPr>
        <p:txBody>
          <a:bodyPr/>
          <a:lstStyle/>
          <a:p>
            <a:r>
              <a:rPr lang="en-US" sz="2800" b="1" dirty="0" smtClean="0"/>
              <a:t>London Diocese: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5</a:t>
            </a:r>
            <a:r>
              <a:rPr lang="en-US" sz="2800" dirty="0" smtClean="0"/>
              <a:t> Areas: </a:t>
            </a:r>
            <a:r>
              <a:rPr lang="en-US" sz="2400" dirty="0" smtClean="0"/>
              <a:t>Edmonton, Willesden, Stepney, Kensington 2Cities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24</a:t>
            </a:r>
            <a:r>
              <a:rPr lang="en-US" sz="2800" dirty="0" smtClean="0"/>
              <a:t> Deaneries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440</a:t>
            </a:r>
            <a:r>
              <a:rPr lang="en-US" sz="2800" dirty="0" smtClean="0"/>
              <a:t> Parishes</a:t>
            </a:r>
          </a:p>
          <a:p>
            <a:endParaRPr lang="en-US" sz="2800" dirty="0" smtClean="0"/>
          </a:p>
          <a:p>
            <a:r>
              <a:rPr lang="en-US" sz="2800" dirty="0" smtClean="0"/>
              <a:t>Planning for Finance and Mission takes place at all 4 levels but in very different ways………</a:t>
            </a:r>
          </a:p>
          <a:p>
            <a:endParaRPr lang="en-US" sz="2800" dirty="0" smtClean="0"/>
          </a:p>
          <a:p>
            <a:r>
              <a:rPr lang="en-US" sz="2800" dirty="0" smtClean="0"/>
              <a:t>London Diocesan Fund (LDF) – strategy to support planning at all levels with </a:t>
            </a:r>
            <a:r>
              <a:rPr lang="en-US" sz="2800" b="1" i="1" dirty="0" err="1" smtClean="0"/>
              <a:t>uncontentious</a:t>
            </a:r>
            <a:r>
              <a:rPr lang="en-US" sz="2800" dirty="0" smtClean="0"/>
              <a:t>  data reporting</a:t>
            </a:r>
          </a:p>
          <a:p>
            <a:endParaRPr lang="en-US" sz="2800" dirty="0" smtClean="0"/>
          </a:p>
          <a:p>
            <a:endParaRPr lang="en-US" sz="2800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/>
          <p:cNvSpPr>
            <a:spLocks noGrp="1"/>
          </p:cNvSpPr>
          <p:nvPr>
            <p:ph sz="quarter" idx="10"/>
          </p:nvPr>
        </p:nvSpPr>
        <p:spPr>
          <a:xfrm>
            <a:off x="250825" y="1557338"/>
            <a:ext cx="4176713" cy="4319587"/>
          </a:xfrm>
        </p:spPr>
        <p:txBody>
          <a:bodyPr/>
          <a:lstStyle/>
          <a:p>
            <a:pPr marL="0" indent="0"/>
            <a:r>
              <a:rPr lang="en-GB" smtClean="0"/>
              <a:t> </a:t>
            </a:r>
          </a:p>
        </p:txBody>
      </p:sp>
      <p:sp>
        <p:nvSpPr>
          <p:cNvPr id="14340" name="Content Placeholder 3"/>
          <p:cNvSpPr>
            <a:spLocks noGrp="1"/>
          </p:cNvSpPr>
          <p:nvPr>
            <p:ph sz="quarter" idx="11"/>
          </p:nvPr>
        </p:nvSpPr>
        <p:spPr>
          <a:xfrm>
            <a:off x="4716463" y="1557338"/>
            <a:ext cx="4176712" cy="4319587"/>
          </a:xfrm>
        </p:spPr>
        <p:txBody>
          <a:bodyPr/>
          <a:lstStyle/>
          <a:p>
            <a:pPr marL="0" indent="0"/>
            <a:r>
              <a:rPr lang="en-GB" smtClean="0"/>
              <a:t>Deanery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107504" y="2132856"/>
          <a:ext cx="403244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342" name="Content Placeholder 3"/>
          <p:cNvSpPr txBox="1">
            <a:spLocks/>
          </p:cNvSpPr>
          <p:nvPr/>
        </p:nvSpPr>
        <p:spPr bwMode="auto">
          <a:xfrm>
            <a:off x="250825" y="1557338"/>
            <a:ext cx="4176713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GB" sz="3200">
                <a:latin typeface="Calibri" pitchFamily="34" charset="0"/>
              </a:rPr>
              <a:t>Parish</a:t>
            </a:r>
          </a:p>
        </p:txBody>
      </p:sp>
      <p:graphicFrame>
        <p:nvGraphicFramePr>
          <p:cNvPr id="7" name="Chart 6"/>
          <p:cNvGraphicFramePr/>
          <p:nvPr/>
        </p:nvGraphicFramePr>
        <p:xfrm>
          <a:off x="4355976" y="2132856"/>
          <a:ext cx="4392488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Content Placeholder 2"/>
          <p:cNvSpPr>
            <a:spLocks noGrp="1"/>
          </p:cNvSpPr>
          <p:nvPr>
            <p:ph sz="quarter" idx="10"/>
          </p:nvPr>
        </p:nvSpPr>
        <p:spPr>
          <a:xfrm>
            <a:off x="250825" y="1557338"/>
            <a:ext cx="4176713" cy="4319587"/>
          </a:xfrm>
        </p:spPr>
        <p:txBody>
          <a:bodyPr/>
          <a:lstStyle/>
          <a:p>
            <a:pPr marL="0" indent="0"/>
            <a:r>
              <a:rPr lang="en-GB" smtClean="0"/>
              <a:t>Deanery</a:t>
            </a:r>
          </a:p>
        </p:txBody>
      </p:sp>
      <p:sp>
        <p:nvSpPr>
          <p:cNvPr id="15364" name="Content Placeholder 3"/>
          <p:cNvSpPr>
            <a:spLocks noGrp="1"/>
          </p:cNvSpPr>
          <p:nvPr>
            <p:ph sz="quarter" idx="11"/>
          </p:nvPr>
        </p:nvSpPr>
        <p:spPr>
          <a:xfrm>
            <a:off x="4716463" y="1557338"/>
            <a:ext cx="4176712" cy="4319587"/>
          </a:xfrm>
        </p:spPr>
        <p:txBody>
          <a:bodyPr/>
          <a:lstStyle/>
          <a:p>
            <a:pPr marL="0" indent="0"/>
            <a:r>
              <a:rPr lang="en-GB" smtClean="0"/>
              <a:t>Diocese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323528" y="1988840"/>
          <a:ext cx="439248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4644008" y="2132856"/>
          <a:ext cx="417646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Where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50825" y="1557338"/>
            <a:ext cx="7633543" cy="4319587"/>
          </a:xfrm>
        </p:spPr>
        <p:txBody>
          <a:bodyPr/>
          <a:lstStyle/>
          <a:p>
            <a:r>
              <a:rPr lang="en-US" dirty="0" smtClean="0"/>
              <a:t>Once our Deaneries begin to systematically agree to share their parish charts collectively we can provide the tools to help………</a:t>
            </a:r>
          </a:p>
          <a:p>
            <a:endParaRPr lang="en-US" dirty="0" smtClean="0"/>
          </a:p>
          <a:p>
            <a:r>
              <a:rPr lang="en-US" dirty="0" err="1" smtClean="0"/>
              <a:t>Eg</a:t>
            </a:r>
            <a:r>
              <a:rPr lang="en-US" dirty="0" smtClean="0"/>
              <a:t> Intra Deanery comparisons – but for 1 year only……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Compare Individual parishes next to each other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0"/>
          </p:nvPr>
        </p:nvGraphicFramePr>
        <p:xfrm>
          <a:off x="250825" y="1340768"/>
          <a:ext cx="4176713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quarter" idx="11"/>
          </p:nvPr>
        </p:nvGraphicFramePr>
        <p:xfrm>
          <a:off x="4716463" y="1340768"/>
          <a:ext cx="4176712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else are we doing?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50825" y="1557338"/>
            <a:ext cx="8642350" cy="4751982"/>
          </a:xfrm>
        </p:spPr>
        <p:txBody>
          <a:bodyPr/>
          <a:lstStyle/>
          <a:p>
            <a:r>
              <a:rPr lang="en-US" sz="2800" b="1" dirty="0" smtClean="0"/>
              <a:t>Parish Dashboards:</a:t>
            </a: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5 of the Key 10 year Charts from the 18 available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Deprivation summary data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Trusts available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School connections (if any)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Balance Sheet data (we collect by annual return)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Key People</a:t>
            </a:r>
          </a:p>
          <a:p>
            <a:endParaRPr lang="en-US" sz="2800" dirty="0" smtClean="0"/>
          </a:p>
          <a:p>
            <a:r>
              <a:rPr lang="en-US" sz="2800" b="1" dirty="0" smtClean="0"/>
              <a:t>To come </a:t>
            </a:r>
            <a:r>
              <a:rPr lang="en-US" sz="2800" dirty="0" smtClean="0"/>
              <a:t>– Census data, November 2012</a:t>
            </a:r>
            <a:endParaRPr lang="en-US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07504" y="0"/>
            <a:ext cx="8856983" cy="6858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are the Parish Dashboards used?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2800" dirty="0" smtClean="0"/>
              <a:t>Initially by archdeacons and bishops for visitations – background info</a:t>
            </a:r>
          </a:p>
          <a:p>
            <a:endParaRPr lang="en-US" sz="2800" dirty="0" smtClean="0"/>
          </a:p>
          <a:p>
            <a:r>
              <a:rPr lang="en-US" sz="2800" dirty="0" smtClean="0"/>
              <a:t>Now – by parishes – </a:t>
            </a:r>
            <a:r>
              <a:rPr lang="en-US" sz="2800" dirty="0" err="1" smtClean="0"/>
              <a:t>eg</a:t>
            </a:r>
            <a:r>
              <a:rPr lang="en-US" sz="2800" dirty="0" smtClean="0"/>
              <a:t> churches about to come together, wanting to compare their situations</a:t>
            </a:r>
          </a:p>
          <a:p>
            <a:endParaRPr lang="en-US" sz="2800" dirty="0" smtClean="0"/>
          </a:p>
          <a:p>
            <a:r>
              <a:rPr lang="en-US" sz="2800" b="1" dirty="0" smtClean="0"/>
              <a:t>Deaneries?</a:t>
            </a:r>
            <a:r>
              <a:rPr lang="en-US" sz="2800" dirty="0" smtClean="0"/>
              <a:t> Perhaps we will develop a Deanery Dashboard next……..</a:t>
            </a:r>
            <a:endParaRPr lang="en-US" sz="2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Final Thoughts/Questions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79512" y="1412776"/>
            <a:ext cx="8642350" cy="489599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Role of Diocese in supporting Deanery Planning</a:t>
            </a:r>
          </a:p>
          <a:p>
            <a:r>
              <a:rPr lang="en-US" sz="2000" dirty="0" smtClean="0"/>
              <a:t>	Do we as a diocesan office have a </a:t>
            </a:r>
            <a:r>
              <a:rPr lang="en-US" sz="2000" b="1" dirty="0" smtClean="0"/>
              <a:t>duty</a:t>
            </a:r>
            <a:r>
              <a:rPr lang="en-US" sz="2000" dirty="0" smtClean="0"/>
              <a:t> to re-distribute Annual Return data throughout the diocese itself in this way? We’ve seen it as a ‘Nice to do’ but now we think it must be embedded – should it be a </a:t>
            </a:r>
            <a:r>
              <a:rPr lang="en-US" sz="2000" b="1" dirty="0" smtClean="0"/>
              <a:t>core</a:t>
            </a:r>
            <a:r>
              <a:rPr lang="en-US" sz="2000" dirty="0" smtClean="0"/>
              <a:t> function.</a:t>
            </a:r>
          </a:p>
          <a:p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Sensitive Data</a:t>
            </a:r>
          </a:p>
          <a:p>
            <a:r>
              <a:rPr lang="en-US" sz="2000" dirty="0" smtClean="0"/>
              <a:t>	Should we share everyone else’s data/charts via the website and let deaneries/parishes help themselves? Are we being oversensitive? Where are the sensitivities over data?</a:t>
            </a:r>
          </a:p>
          <a:p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What More</a:t>
            </a:r>
          </a:p>
          <a:p>
            <a:r>
              <a:rPr lang="en-US" sz="2000" dirty="0" smtClean="0"/>
              <a:t>	What more could Diocesan offices be doing to support Deanery planning?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key things happens where?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50825" y="3717032"/>
            <a:ext cx="4177159" cy="2808312"/>
          </a:xfrm>
        </p:spPr>
        <p:txBody>
          <a:bodyPr/>
          <a:lstStyle/>
          <a:p>
            <a:r>
              <a:rPr lang="en-US" sz="2800" b="1" dirty="0" smtClean="0"/>
              <a:t>Area level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Clergy allocation, managing vacancies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Stewardship Conferences and other training events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4788024" y="3933056"/>
            <a:ext cx="4176464" cy="2664296"/>
          </a:xfrm>
        </p:spPr>
        <p:txBody>
          <a:bodyPr/>
          <a:lstStyle/>
          <a:p>
            <a:r>
              <a:rPr lang="en-US" sz="2800" b="1" dirty="0" smtClean="0"/>
              <a:t>Deanery level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Common Fund Strategy (Sometimes)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Training events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2267744" y="1556792"/>
            <a:ext cx="4176464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Diocese level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>
                <a:latin typeface="+mn-lt"/>
              </a:rPr>
              <a:t>Allocation to an Area of clergy numbers, including annual budgeted cuts/additions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What’s new since 2010?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50825" y="1557338"/>
            <a:ext cx="8642350" cy="489599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Taken the Annual Return data for finance and mission for the last 10 years</a:t>
            </a:r>
          </a:p>
          <a:p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Created an Excel model that automatically produces </a:t>
            </a:r>
            <a:r>
              <a:rPr lang="en-US" sz="2800" dirty="0" err="1" smtClean="0"/>
              <a:t>pdf</a:t>
            </a:r>
            <a:r>
              <a:rPr lang="en-US" sz="2800" dirty="0" smtClean="0"/>
              <a:t> files of 18 different graphs for every: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Parish, Deanery, Area and the whole Diocese </a:t>
            </a:r>
          </a:p>
          <a:p>
            <a:pPr lvl="1"/>
            <a:r>
              <a:rPr lang="en-US" dirty="0" smtClean="0"/>
              <a:t>	(c500 </a:t>
            </a:r>
            <a:r>
              <a:rPr lang="en-US" dirty="0" err="1" smtClean="0"/>
              <a:t>pdf</a:t>
            </a:r>
            <a:r>
              <a:rPr lang="en-US" dirty="0" smtClean="0"/>
              <a:t> files)</a:t>
            </a:r>
          </a:p>
          <a:p>
            <a:pPr lvl="1"/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(Use our own estimates for gap years)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did we do with them?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51520" y="1556792"/>
            <a:ext cx="4177159" cy="4896544"/>
          </a:xfrm>
        </p:spPr>
        <p:txBody>
          <a:bodyPr/>
          <a:lstStyle/>
          <a:p>
            <a:r>
              <a:rPr lang="en-US" dirty="0" smtClean="0"/>
              <a:t>Talked a lot about them when out and about</a:t>
            </a:r>
          </a:p>
          <a:p>
            <a:endParaRPr lang="en-US" dirty="0" smtClean="0"/>
          </a:p>
          <a:p>
            <a:r>
              <a:rPr lang="en-US" dirty="0" smtClean="0"/>
              <a:t>Shared them on screen at wide variety of meetings</a:t>
            </a:r>
          </a:p>
          <a:p>
            <a:endParaRPr lang="en-US" dirty="0" smtClean="0"/>
          </a:p>
          <a:p>
            <a:r>
              <a:rPr lang="en-US" dirty="0" smtClean="0"/>
              <a:t>Push me – Pull You strategy for distribution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4716017" y="1556792"/>
            <a:ext cx="4176464" cy="4824536"/>
          </a:xfrm>
        </p:spPr>
        <p:txBody>
          <a:bodyPr/>
          <a:lstStyle/>
          <a:p>
            <a:r>
              <a:rPr lang="en-US" sz="2800" b="1" dirty="0" smtClean="0"/>
              <a:t>Did it work?</a:t>
            </a:r>
          </a:p>
          <a:p>
            <a:r>
              <a:rPr lang="en-US" sz="2800" dirty="0" smtClean="0"/>
              <a:t>Majority of Areas have requested theirs</a:t>
            </a:r>
          </a:p>
          <a:p>
            <a:endParaRPr lang="en-US" sz="2800" dirty="0" smtClean="0"/>
          </a:p>
          <a:p>
            <a:r>
              <a:rPr lang="en-US" sz="2800" dirty="0" smtClean="0"/>
              <a:t>More than half deaneries have requested theirs</a:t>
            </a:r>
          </a:p>
          <a:p>
            <a:endParaRPr lang="en-US" sz="2800" dirty="0" smtClean="0"/>
          </a:p>
          <a:p>
            <a:r>
              <a:rPr lang="en-US" sz="2800" dirty="0" smtClean="0"/>
              <a:t>About 25% of parishes have requested theirs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Diocese of London 10-Year Finance 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251520" y="1340768"/>
          <a:ext cx="439248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4572000" y="1484784"/>
          <a:ext cx="446449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Diocese of London 10-Year Finance 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4572000" y="1556792"/>
            <a:ext cx="4320480" cy="4896544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251520" y="1412776"/>
          <a:ext cx="453650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4283968" y="1412776"/>
          <a:ext cx="4670475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Diocese of London 10-Year Finance 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4572000" y="1556792"/>
            <a:ext cx="4320480" cy="4896544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251520" y="1484784"/>
          <a:ext cx="424847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4427984" y="1556792"/>
          <a:ext cx="446449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Diocese of London 10-Year Finance 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4572000" y="1556792"/>
            <a:ext cx="4320480" cy="4896544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395536" y="1556792"/>
          <a:ext cx="3734371" cy="4666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4211960" y="1556792"/>
          <a:ext cx="468052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LDF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DF design templat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LDF presentation template</Template>
  <TotalTime>334</TotalTime>
  <Words>1024</Words>
  <Application>Microsoft Office PowerPoint</Application>
  <PresentationFormat>On-screen Show (4:3)</PresentationFormat>
  <Paragraphs>178</Paragraphs>
  <Slides>27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LDF presentation template</vt:lpstr>
      <vt:lpstr>LDF design templates</vt:lpstr>
      <vt:lpstr>Finance in Mission</vt:lpstr>
      <vt:lpstr>A different approach</vt:lpstr>
      <vt:lpstr>What key things happens where?</vt:lpstr>
      <vt:lpstr>What’s new since 2010?</vt:lpstr>
      <vt:lpstr>What did we do with them?</vt:lpstr>
      <vt:lpstr>Diocese of London 10-Year Finance Summary</vt:lpstr>
      <vt:lpstr>Diocese of London 10-Year Finance Summary</vt:lpstr>
      <vt:lpstr>Diocese of London 10-Year Finance Summary</vt:lpstr>
      <vt:lpstr>Diocese of London 10-Year Finance Summary</vt:lpstr>
      <vt:lpstr>Diocese of London 10-Year Finance Summary</vt:lpstr>
      <vt:lpstr>Diocese of London 10-Year Finance Summary</vt:lpstr>
      <vt:lpstr>Diocese of London 10-Year Mission Summary</vt:lpstr>
      <vt:lpstr>Diocese of London 10-Year Mission Summary</vt:lpstr>
      <vt:lpstr>Diocese of London 10-Year Mission Summary</vt:lpstr>
      <vt:lpstr>Softly Softly</vt:lpstr>
      <vt:lpstr>Compare a Parish to the Deanery trend</vt:lpstr>
      <vt:lpstr>Compare your Deanery to the Diocese trend</vt:lpstr>
      <vt:lpstr>Slide 18</vt:lpstr>
      <vt:lpstr>Slide 19</vt:lpstr>
      <vt:lpstr>Slide 20</vt:lpstr>
      <vt:lpstr>Slide 21</vt:lpstr>
      <vt:lpstr>Where Next?</vt:lpstr>
      <vt:lpstr>Compare Individual parishes next to each other</vt:lpstr>
      <vt:lpstr>What else are we doing?</vt:lpstr>
      <vt:lpstr>Slide 25</vt:lpstr>
      <vt:lpstr>How are the Parish Dashboards used?</vt:lpstr>
      <vt:lpstr>Final Thoughts/Questions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London Challenge</dc:title>
  <dc:creator>hargraver</dc:creator>
  <cp:lastModifiedBy>John Wilson</cp:lastModifiedBy>
  <cp:revision>42</cp:revision>
  <dcterms:created xsi:type="dcterms:W3CDTF">2010-10-08T13:31:45Z</dcterms:created>
  <dcterms:modified xsi:type="dcterms:W3CDTF">2012-10-31T15:44:05Z</dcterms:modified>
</cp:coreProperties>
</file>