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1" r:id="rId3"/>
    <p:sldId id="262" r:id="rId4"/>
    <p:sldId id="263" r:id="rId5"/>
    <p:sldId id="297" r:id="rId6"/>
    <p:sldId id="265" r:id="rId7"/>
    <p:sldId id="266" r:id="rId8"/>
    <p:sldId id="268" r:id="rId9"/>
    <p:sldId id="269" r:id="rId10"/>
    <p:sldId id="291" r:id="rId11"/>
    <p:sldId id="273" r:id="rId12"/>
    <p:sldId id="274" r:id="rId13"/>
    <p:sldId id="275" r:id="rId14"/>
    <p:sldId id="276" r:id="rId15"/>
    <p:sldId id="272" r:id="rId16"/>
    <p:sldId id="277" r:id="rId17"/>
    <p:sldId id="278" r:id="rId18"/>
    <p:sldId id="264" r:id="rId19"/>
    <p:sldId id="283" r:id="rId20"/>
    <p:sldId id="279" r:id="rId21"/>
    <p:sldId id="292" r:id="rId22"/>
    <p:sldId id="280" r:id="rId23"/>
    <p:sldId id="281" r:id="rId24"/>
    <p:sldId id="293" r:id="rId25"/>
    <p:sldId id="294" r:id="rId26"/>
    <p:sldId id="295" r:id="rId27"/>
    <p:sldId id="296" r:id="rId28"/>
    <p:sldId id="285" r:id="rId29"/>
    <p:sldId id="286" r:id="rId30"/>
    <p:sldId id="287" r:id="rId31"/>
    <p:sldId id="290" r:id="rId32"/>
    <p:sldId id="288" r:id="rId33"/>
    <p:sldId id="289" r:id="rId34"/>
  </p:sldIdLst>
  <p:sldSz cx="9144000" cy="6858000" type="screen4x3"/>
  <p:notesSz cx="6858000" cy="9083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0887" autoAdjust="0"/>
  </p:normalViewPr>
  <p:slideViewPr>
    <p:cSldViewPr>
      <p:cViewPr>
        <p:scale>
          <a:sx n="75" d="100"/>
          <a:sy n="75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9.xml"/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2ABFCF5-D780-428A-B8D7-ACC4F706ECCD}" type="datetimeFigureOut">
              <a:rPr lang="en-GB"/>
              <a:pPr/>
              <a:t>31/10/2012</a:t>
            </a:fld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E3CC76-A05A-485B-ADDA-5C6453E028B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0A4471-37CD-4949-8BA2-59F1656A9F67}" type="datetimeFigureOut">
              <a:rPr lang="en-US"/>
              <a:pPr>
                <a:defRPr/>
              </a:pPr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1838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6716E2-FA5D-4143-AC33-122767B0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2904-F490-4A0B-BBE9-928D36EF5F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5A79-B690-4321-8AD0-3202FE7AC6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304800" y="-17463"/>
          <a:ext cx="9677400" cy="7027863"/>
        </p:xfrm>
        <a:graphic>
          <a:graphicData uri="http://schemas.openxmlformats.org/presentationml/2006/ole">
            <p:oleObj spid="_x0000_s99330" name="Photo Editor Photo" r:id="rId3" imgW="10698068" imgH="7561905" progId="MSPhotoEd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44AA-A6C6-47FF-860C-247578DD6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D451-DA18-4363-B1BD-E87F977F32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821F1-B77C-483E-8DD2-05636BACB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472F-008E-45C3-ACAA-FDD2852999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4D4B-0FDF-4435-8F89-A999E54B0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62C1-F09F-4751-9C06-036B227DA4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A846-D49F-4AAD-BA28-2AA0ED0A5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AAF7-CC4B-4D3C-928C-618FA6403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537FF6-AD06-4E03-9B1B-73FCE867D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1881188"/>
            <a:ext cx="4427537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ctr"/>
            <a:r>
              <a:rPr lang="en-GB" sz="4400" cap="none" smtClean="0">
                <a:solidFill>
                  <a:schemeClr val="bg1"/>
                </a:solidFill>
              </a:rPr>
              <a:t>Finance in Mission </a:t>
            </a:r>
            <a:endParaRPr lang="en-US" sz="4400" cap="none" smtClean="0">
              <a:solidFill>
                <a:schemeClr val="bg1"/>
              </a:solidFill>
            </a:endParaRP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lstStyle/>
          <a:p>
            <a:r>
              <a:rPr lang="en-US" smtClean="0">
                <a:solidFill>
                  <a:schemeClr val="bg1"/>
                </a:solidFill>
              </a:rPr>
              <a:t>Jonathan Hill – Director of Finance</a:t>
            </a:r>
          </a:p>
          <a:p>
            <a:r>
              <a:rPr lang="en-US" smtClean="0">
                <a:solidFill>
                  <a:schemeClr val="bg1"/>
                </a:solidFill>
              </a:rPr>
              <a:t>National Deaneries Conference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1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3" descr="PS Walsall AD (Version 2).pdf - Adobe Reader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31800" y="-1081088"/>
            <a:ext cx="9972675" cy="8048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 descr="Salop Archdeaconry (Protected View) - Microsoft Word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00113" y="-1023938"/>
            <a:ext cx="11041063" cy="845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3" descr="Stoke Archdeaconry PS (Protected View) - Microsoft Word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73138" y="-1395413"/>
            <a:ext cx="11180763" cy="8561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2" descr="Lichfield Archdeaconry PS (Version 2) (Protected View) - Microsoft Word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404938" y="-1466850"/>
            <a:ext cx="11847513" cy="9072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Content Placeholder 2" descr="PS Lichfield Diocese (Version 1) (Protected View) - Microsoft Word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828675" y="-1035050"/>
            <a:ext cx="10818813" cy="828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2051050" y="1412875"/>
            <a:ext cx="4537075" cy="4176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V="1">
            <a:off x="2700338" y="1916113"/>
            <a:ext cx="3887787" cy="2881312"/>
          </a:xfrm>
          <a:prstGeom prst="line">
            <a:avLst/>
          </a:prstGeom>
          <a:noFill/>
          <a:ln w="488950">
            <a:solidFill>
              <a:schemeClr val="bg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 rot="-2249561">
            <a:off x="2771775" y="3213100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Calibri" pitchFamily="34" charset="0"/>
                <a:cs typeface="Arial" charset="0"/>
              </a:rPr>
              <a:t>Encouragement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-396875" y="0"/>
          <a:ext cx="9677400" cy="7027863"/>
        </p:xfrm>
        <a:graphic>
          <a:graphicData uri="http://schemas.openxmlformats.org/presentationml/2006/ole">
            <p:oleObj spid="_x0000_s74756" name="Photo Editor Photo" r:id="rId4" imgW="10698068" imgH="7561905" progId="MSPhotoEd.3">
              <p:embed/>
            </p:oleObj>
          </a:graphicData>
        </a:graphic>
      </p:graphicFrame>
      <p:sp>
        <p:nvSpPr>
          <p:cNvPr id="74757" name="Title 7"/>
          <p:cNvSpPr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b="1">
                <a:solidFill>
                  <a:schemeClr val="hlink"/>
                </a:solidFill>
                <a:latin typeface="Calibri" pitchFamily="34" charset="0"/>
              </a:rPr>
              <a:t>Mutual Support in the Diocese of Lichfield</a:t>
            </a:r>
            <a:endParaRPr lang="en-US" sz="4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Mutual Support</a:t>
            </a:r>
            <a:endParaRPr lang="en-US" b="1" smtClean="0">
              <a:solidFill>
                <a:srgbClr val="7E6BC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6983412" cy="4611687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</a:t>
            </a:r>
            <a:r>
              <a:rPr lang="en-US" sz="2400" smtClean="0">
                <a:solidFill>
                  <a:srgbClr val="A379BB"/>
                </a:solidFill>
              </a:rPr>
              <a:t>Koinonia – Appears 18 times in the New Testament</a:t>
            </a:r>
          </a:p>
          <a:p>
            <a:pPr marL="457200" lvl="1" indent="0"/>
            <a:r>
              <a:rPr lang="en-US" sz="2400" smtClean="0">
                <a:solidFill>
                  <a:srgbClr val="A379BB"/>
                </a:solidFill>
              </a:rPr>
              <a:t> Communion, Fellowship or Partnership</a:t>
            </a:r>
          </a:p>
          <a:p>
            <a:pPr marL="457200" lvl="1" indent="0"/>
            <a:r>
              <a:rPr lang="en-US" sz="2400" smtClean="0">
                <a:solidFill>
                  <a:srgbClr val="A379BB"/>
                </a:solidFill>
              </a:rPr>
              <a:t> Its root meaning is Sharing</a:t>
            </a:r>
          </a:p>
          <a:p>
            <a:pPr marL="457200" lvl="1" indent="0"/>
            <a:r>
              <a:rPr lang="en-US" sz="2400" smtClean="0">
                <a:solidFill>
                  <a:srgbClr val="A379BB"/>
                </a:solidFill>
              </a:rPr>
              <a:t> It describes God’s Communion with us </a:t>
            </a:r>
            <a:r>
              <a:rPr lang="en-US" sz="2400" b="1" smtClean="0">
                <a:solidFill>
                  <a:srgbClr val="A379BB"/>
                </a:solidFill>
              </a:rPr>
              <a:t>and</a:t>
            </a:r>
            <a:r>
              <a:rPr lang="en-US" sz="2400" smtClean="0">
                <a:solidFill>
                  <a:srgbClr val="A379BB"/>
                </a:solidFill>
              </a:rPr>
              <a:t> with each other</a:t>
            </a:r>
          </a:p>
          <a:p>
            <a:pPr marL="457200" lvl="1" indent="0"/>
            <a:r>
              <a:rPr lang="en-US" sz="2400" smtClean="0">
                <a:solidFill>
                  <a:srgbClr val="A379BB"/>
                </a:solidFill>
              </a:rPr>
              <a:t> </a:t>
            </a:r>
            <a:r>
              <a:rPr lang="en-GB" sz="2400" smtClean="0">
                <a:solidFill>
                  <a:srgbClr val="A379BB"/>
                </a:solidFill>
              </a:rPr>
              <a:t>Paul expounds the purpose and significance of this collection in 2 Corinthians 8-9. it is an expression of Koinonia between churches. It springs from the grace of God – ‘grace’ is shorthand for the generous, undeserved love God for us</a:t>
            </a:r>
            <a:r>
              <a:rPr lang="en-GB" smtClean="0">
                <a:solidFill>
                  <a:srgbClr val="A379BB"/>
                </a:solidFill>
              </a:rPr>
              <a:t> </a:t>
            </a:r>
          </a:p>
          <a:p>
            <a:pPr marL="457200" lvl="1" indent="0"/>
            <a:endParaRPr lang="en-US" smtClean="0">
              <a:solidFill>
                <a:srgbClr val="A379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31788"/>
            <a:ext cx="63373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1476375" y="404813"/>
            <a:ext cx="6335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Calibri" pitchFamily="34" charset="0"/>
              </a:rPr>
              <a:t>Plain Speaking and Parish Share</a:t>
            </a: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2843213" y="4056063"/>
            <a:ext cx="1296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alibri" pitchFamily="34" charset="0"/>
              </a:rPr>
              <a:t>Parish Share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>
            <a:off x="3613150" y="1993900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alibri" pitchFamily="34" charset="0"/>
              </a:rPr>
              <a:t>Plain Speaking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Lichfield Diocese</a:t>
            </a:r>
            <a:endParaRPr lang="en-US" b="1" smtClean="0">
              <a:solidFill>
                <a:srgbClr val="7E6BC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6983412" cy="4611687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Population of just under £2m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583 Churches/427 Parishes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29 Deaneries (of varying size)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3 Episcopal Areas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Mixture of Rural and Urban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158 Urban/ 141 Rural – 128 mixed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Share is 72% of our income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Receive £1.9m in Central Support</a:t>
            </a:r>
          </a:p>
          <a:p>
            <a:pPr marL="457200" lvl="1" indent="0"/>
            <a:endParaRPr lang="en-US" smtClean="0"/>
          </a:p>
          <a:p>
            <a:pPr marL="457200" lvl="1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New Share Formula</a:t>
            </a:r>
            <a:endParaRPr lang="en-US" b="1" smtClean="0">
              <a:solidFill>
                <a:srgbClr val="7E6BC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6983412" cy="4611687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Based on Cost of Ministry – no such thing as a free vicar.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Average Cost with support £49,390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Apply Mutual Support and apportion support from the Church Commissioners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A K ratio – divide the share paid by the adjusted Cost of Ministry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Aim for K to equal 1.1 – pay for your costs plus 10% towards other mission and ministry</a:t>
            </a:r>
          </a:p>
          <a:p>
            <a:pPr marL="457200" lvl="1" indent="0"/>
            <a:endParaRPr lang="en-US" smtClean="0"/>
          </a:p>
          <a:p>
            <a:pPr marL="457200" lvl="1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New Share Formula</a:t>
            </a:r>
            <a:endParaRPr lang="en-US" b="1" smtClean="0">
              <a:solidFill>
                <a:srgbClr val="7E6BC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6983412" cy="4611687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The new formula allows parishes to decide on what is affordable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Plan deployment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Know their share for up to 3 years in advance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Allow parishes to discuss with their neighbours requirements and deployment needs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Share the saving……..</a:t>
            </a:r>
          </a:p>
          <a:p>
            <a:pPr marL="457200" lvl="1" indent="0"/>
            <a:endParaRPr lang="en-US" smtClean="0"/>
          </a:p>
          <a:p>
            <a:pPr marL="457200" lvl="1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1"/>
          <p:cNvSpPr>
            <a:spLocks noGrp="1"/>
          </p:cNvSpPr>
          <p:nvPr>
            <p:ph idx="4294967295"/>
          </p:nvPr>
        </p:nvSpPr>
        <p:spPr>
          <a:xfrm>
            <a:off x="-107950" y="765175"/>
            <a:ext cx="7812088" cy="5761038"/>
          </a:xfrm>
        </p:spPr>
        <p:txBody>
          <a:bodyPr/>
          <a:lstStyle/>
          <a:p>
            <a:pPr lvl="1"/>
            <a:r>
              <a:rPr lang="en-GB" smtClean="0">
                <a:solidFill>
                  <a:srgbClr val="A379BB"/>
                </a:solidFill>
              </a:rPr>
              <a:t>“What are the</a:t>
            </a:r>
            <a:r>
              <a:rPr lang="en-GB" smtClean="0"/>
              <a:t> </a:t>
            </a:r>
            <a:r>
              <a:rPr lang="en-GB" u="sng" smtClean="0">
                <a:solidFill>
                  <a:srgbClr val="FF0000"/>
                </a:solidFill>
              </a:rPr>
              <a:t>mission opportunities </a:t>
            </a:r>
            <a:r>
              <a:rPr lang="en-GB" smtClean="0">
                <a:solidFill>
                  <a:srgbClr val="A379BB"/>
                </a:solidFill>
              </a:rPr>
              <a:t>in our deanery that should be pursued as priorities?”</a:t>
            </a:r>
          </a:p>
          <a:p>
            <a:pPr lvl="1"/>
            <a:r>
              <a:rPr lang="en-GB" smtClean="0"/>
              <a:t>“</a:t>
            </a:r>
            <a:r>
              <a:rPr lang="en-GB" smtClean="0">
                <a:solidFill>
                  <a:srgbClr val="A379BB"/>
                </a:solidFill>
              </a:rPr>
              <a:t>Are there places where</a:t>
            </a:r>
            <a:r>
              <a:rPr lang="en-GB" smtClean="0"/>
              <a:t> </a:t>
            </a:r>
            <a:r>
              <a:rPr lang="en-GB" u="sng" smtClean="0">
                <a:solidFill>
                  <a:srgbClr val="FF0000"/>
                </a:solidFill>
              </a:rPr>
              <a:t>pastoral re-organisation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A379BB"/>
                </a:solidFill>
              </a:rPr>
              <a:t>would now be appropriate?”</a:t>
            </a:r>
          </a:p>
          <a:p>
            <a:pPr lvl="1"/>
            <a:r>
              <a:rPr lang="en-GB" smtClean="0">
                <a:solidFill>
                  <a:srgbClr val="A379BB"/>
                </a:solidFill>
              </a:rPr>
              <a:t>“Which parishes need particular</a:t>
            </a:r>
            <a:r>
              <a:rPr lang="en-GB" smtClean="0"/>
              <a:t> </a:t>
            </a:r>
            <a:r>
              <a:rPr lang="en-GB" u="sng" smtClean="0">
                <a:solidFill>
                  <a:srgbClr val="FF0000"/>
                </a:solidFill>
              </a:rPr>
              <a:t>encouragement?</a:t>
            </a:r>
            <a:r>
              <a:rPr lang="en-GB" smtClean="0"/>
              <a:t>  </a:t>
            </a:r>
            <a:r>
              <a:rPr lang="en-GB" u="sng" smtClean="0">
                <a:solidFill>
                  <a:srgbClr val="FF0000"/>
                </a:solidFill>
              </a:rPr>
              <a:t>What resources </a:t>
            </a:r>
            <a:r>
              <a:rPr lang="en-GB" smtClean="0">
                <a:solidFill>
                  <a:srgbClr val="A379BB"/>
                </a:solidFill>
              </a:rPr>
              <a:t>do we have at our disposal to offer?”</a:t>
            </a:r>
          </a:p>
          <a:p>
            <a:pPr lvl="1"/>
            <a:r>
              <a:rPr lang="en-GB" smtClean="0"/>
              <a:t>“</a:t>
            </a:r>
            <a:r>
              <a:rPr lang="en-GB" smtClean="0">
                <a:solidFill>
                  <a:srgbClr val="A379BB"/>
                </a:solidFill>
              </a:rPr>
              <a:t>What</a:t>
            </a:r>
            <a:r>
              <a:rPr lang="en-GB" smtClean="0"/>
              <a:t> </a:t>
            </a:r>
            <a:r>
              <a:rPr lang="en-GB" u="sng" smtClean="0">
                <a:solidFill>
                  <a:srgbClr val="FF0000"/>
                </a:solidFill>
              </a:rPr>
              <a:t>problems or issues </a:t>
            </a:r>
            <a:r>
              <a:rPr lang="en-GB" smtClean="0">
                <a:solidFill>
                  <a:srgbClr val="A379BB"/>
                </a:solidFill>
              </a:rPr>
              <a:t>have presented  themselves that require further investigation?”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4925" y="260350"/>
            <a:ext cx="8066088" cy="6597650"/>
          </a:xfrm>
        </p:spPr>
        <p:txBody>
          <a:bodyPr/>
          <a:lstStyle/>
          <a:p>
            <a:pPr marL="457200" lvl="1" indent="0">
              <a:buFontTx/>
              <a:buNone/>
            </a:pPr>
            <a:endParaRPr lang="en-GB" smtClean="0">
              <a:solidFill>
                <a:srgbClr val="A379BB"/>
              </a:solidFill>
            </a:endParaRPr>
          </a:p>
          <a:p>
            <a:pPr marL="457200" lvl="1" indent="0">
              <a:buFontTx/>
              <a:buNone/>
            </a:pPr>
            <a:endParaRPr lang="en-GB" smtClean="0">
              <a:solidFill>
                <a:srgbClr val="A379BB"/>
              </a:solidFill>
            </a:endParaRPr>
          </a:p>
          <a:p>
            <a:pPr marL="457200" lvl="1" indent="0">
              <a:buFontTx/>
              <a:buNone/>
            </a:pPr>
            <a:r>
              <a:rPr lang="en-GB" smtClean="0">
                <a:solidFill>
                  <a:srgbClr val="A379BB"/>
                </a:solidFill>
              </a:rPr>
              <a:t>How can we as a whole Diocese respond with :</a:t>
            </a:r>
          </a:p>
          <a:p>
            <a:pPr marL="457200" lvl="1" indent="0">
              <a:buFontTx/>
              <a:buChar char="-"/>
            </a:pPr>
            <a:r>
              <a:rPr lang="en-GB" smtClean="0">
                <a:solidFill>
                  <a:srgbClr val="A379BB"/>
                </a:solidFill>
              </a:rPr>
              <a:t> training (diocese-wide or locally);</a:t>
            </a:r>
          </a:p>
          <a:p>
            <a:pPr marL="457200" lvl="1" indent="0"/>
            <a:r>
              <a:rPr lang="en-GB" smtClean="0">
                <a:solidFill>
                  <a:srgbClr val="A379BB"/>
                </a:solidFill>
              </a:rPr>
              <a:t>resources (financial, personnel, administration);</a:t>
            </a:r>
          </a:p>
          <a:p>
            <a:pPr marL="457200" lvl="1" indent="0"/>
            <a:r>
              <a:rPr lang="en-GB" smtClean="0">
                <a:solidFill>
                  <a:srgbClr val="A379BB"/>
                </a:solidFill>
              </a:rPr>
              <a:t>policy decisions (youth/children; suspensions); </a:t>
            </a:r>
          </a:p>
          <a:p>
            <a:pPr marL="457200" lvl="1" indent="0"/>
            <a:r>
              <a:rPr lang="en-GB" smtClean="0">
                <a:solidFill>
                  <a:srgbClr val="A379BB"/>
                </a:solidFill>
              </a:rPr>
              <a:t>creative budgeting;</a:t>
            </a:r>
          </a:p>
          <a:p>
            <a:pPr marL="457200" lvl="1" indent="0"/>
            <a:r>
              <a:rPr lang="en-GB" smtClean="0">
                <a:solidFill>
                  <a:srgbClr val="A379BB"/>
                </a:solidFill>
              </a:rPr>
              <a:t>Other?</a:t>
            </a:r>
          </a:p>
          <a:p>
            <a:pPr marL="457200" lvl="1" indent="0">
              <a:buFontTx/>
              <a:buNone/>
            </a:pPr>
            <a:endParaRPr lang="en-GB" smtClean="0">
              <a:solidFill>
                <a:srgbClr val="A379BB"/>
              </a:solidFill>
            </a:endParaRPr>
          </a:p>
          <a:p>
            <a:pPr marL="457200" lvl="1" indent="0">
              <a:buFontTx/>
              <a:buNone/>
            </a:pPr>
            <a:r>
              <a:rPr lang="en-GB" smtClean="0">
                <a:solidFill>
                  <a:srgbClr val="A379BB"/>
                </a:solidFill>
              </a:rPr>
              <a:t>How do the five ‘themes for Growth’                             guide our response/planning? </a:t>
            </a:r>
          </a:p>
          <a:p>
            <a:endParaRPr lang="en-GB" sz="2800" smtClean="0">
              <a:solidFill>
                <a:srgbClr val="A379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Factor X</a:t>
            </a:r>
            <a:endParaRPr lang="en-US" b="1" smtClean="0">
              <a:solidFill>
                <a:srgbClr val="7E6BC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773238"/>
            <a:ext cx="6983412" cy="4322762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In all our forecasts  - Factor X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The unknown, unknown.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Become apparent it is Buildings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Need to include the average cost of a QQ over a five year budget when looking at the sustainability of the Parish.</a:t>
            </a:r>
          </a:p>
          <a:p>
            <a:pPr marL="457200" lvl="1" indent="0"/>
            <a:endParaRPr lang="en-US" smtClean="0"/>
          </a:p>
          <a:p>
            <a:pPr marL="457200" lvl="1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E6BC9"/>
                </a:solidFill>
              </a:rPr>
              <a:t>Practising Generosity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6983412" cy="4611687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Just writing a new five year strategy with the Diocesan Bishop on Practising Generosity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Tax efficient Giving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Talents/Time and Tithing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TRIO (The responsibility is ours)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Mission and Ministry right then in theory and often in practice the finance takes care of itself.</a:t>
            </a:r>
          </a:p>
          <a:p>
            <a:pPr marL="457200" lvl="1" indent="0"/>
            <a:endParaRPr lang="en-US" smtClean="0"/>
          </a:p>
          <a:p>
            <a:pPr marL="457200" lvl="1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Vision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solidFill>
                  <a:srgbClr val="A379BB"/>
                </a:solidFill>
              </a:rPr>
              <a:t>Take forward the spiritual and numerical growth of the Church of England – including growth of its capacity to serve the whole community of this country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rgbClr val="A379BB"/>
                </a:solidFill>
              </a:rPr>
              <a:t>Re-shape and reimagine the Church’s Ministry for the century to coming, so as to make sure that there is a growing and sustainable Christian witness in every community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rgbClr val="A379BB"/>
                </a:solidFill>
              </a:rPr>
              <a:t>Focus our resources where there is both       greatest need and greatest opportunity.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Finance in Mission 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95235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smtClean="0">
                <a:solidFill>
                  <a:schemeClr val="bg1"/>
                </a:solidFill>
              </a:rPr>
              <a:t>Jonathan Hill – Director of Finance</a:t>
            </a:r>
          </a:p>
          <a:p>
            <a:pPr marL="0" indent="0">
              <a:buFontTx/>
              <a:buNone/>
            </a:pPr>
            <a:r>
              <a:rPr lang="en-US" sz="2000" smtClean="0">
                <a:solidFill>
                  <a:schemeClr val="bg1"/>
                </a:solidFill>
              </a:rPr>
              <a:t>National Deaneries Conference –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1196975"/>
            <a:ext cx="9144001" cy="2468563"/>
          </a:xfrm>
        </p:spPr>
        <p:txBody>
          <a:bodyPr/>
          <a:lstStyle/>
          <a:p>
            <a:r>
              <a:rPr lang="en-GB" sz="4000" b="1" smtClean="0"/>
              <a:t>Area Priest with</a:t>
            </a:r>
            <a:br>
              <a:rPr lang="en-GB" sz="4000" b="1" smtClean="0"/>
            </a:br>
            <a:r>
              <a:rPr lang="en-GB" sz="4000" b="1" smtClean="0"/>
              <a:t>Local Ministry</a:t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Covenanting parishes with variety of ministries and “focal” ministers</a:t>
            </a:r>
            <a:endParaRPr lang="en-GB" sz="3600" b="1" smtClean="0"/>
          </a:p>
        </p:txBody>
      </p:sp>
      <p:sp>
        <p:nvSpPr>
          <p:cNvPr id="8397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4CA313-B039-47F7-8954-B74CDD66B76A}" type="slidenum">
              <a:rPr lang="en-GB" sz="1400">
                <a:latin typeface="Arial" charset="0"/>
              </a:rPr>
              <a:pPr algn="r"/>
              <a:t>28</a:t>
            </a:fld>
            <a:endParaRPr lang="en-GB" sz="1400">
              <a:latin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4800" y="4191000"/>
            <a:ext cx="5562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924175"/>
            <a:ext cx="8291513" cy="1250950"/>
          </a:xfrm>
        </p:spPr>
        <p:txBody>
          <a:bodyPr/>
          <a:lstStyle/>
          <a:p>
            <a:r>
              <a:rPr lang="en-GB" sz="4800" b="1" smtClean="0"/>
              <a:t>The Enterprise Model </a:t>
            </a:r>
            <a:br>
              <a:rPr lang="en-GB" sz="4800" b="1" smtClean="0"/>
            </a:br>
            <a:r>
              <a:rPr lang="en-GB" sz="4800" b="1" smtClean="0"/>
              <a:t/>
            </a:r>
            <a:br>
              <a:rPr lang="en-GB" sz="4800" b="1" smtClean="0"/>
            </a:br>
            <a:r>
              <a:rPr lang="en-GB" sz="4800" b="1" smtClean="0"/>
              <a:t>Community projects to develop ownership, opportunity and pastoral contact</a:t>
            </a:r>
            <a:br>
              <a:rPr lang="en-GB" sz="4800" b="1" smtClean="0"/>
            </a:br>
            <a:endParaRPr lang="en-GB" sz="4800" b="1" smtClean="0"/>
          </a:p>
        </p:txBody>
      </p:sp>
      <p:sp>
        <p:nvSpPr>
          <p:cNvPr id="8499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D2C2DD-BF59-41C1-9283-BC78C2E0589D}" type="slidenum">
              <a:rPr lang="en-GB" sz="1400">
                <a:latin typeface="Arial" charset="0"/>
              </a:rPr>
              <a:pPr algn="r"/>
              <a:t>29</a:t>
            </a:fld>
            <a:endParaRPr lang="en-GB" sz="1400">
              <a:latin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4038600"/>
            <a:ext cx="5029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Issues Facing Lichfield</a:t>
            </a:r>
            <a:endParaRPr lang="en-US" b="1" smtClean="0">
              <a:solidFill>
                <a:srgbClr val="7E6BC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6983412" cy="4611687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Two main issues and all centre on Resources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First we need to lose £2m of costs over the next five years – unless we put up the share by large undeliverable amounts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We have at least 96 stipendiary clergy retiring in those five years – we have banned moves out !!!</a:t>
            </a:r>
          </a:p>
          <a:p>
            <a:pPr marL="457200" lvl="1" indent="0"/>
            <a:endParaRPr lang="en-US" smtClean="0"/>
          </a:p>
          <a:p>
            <a:pPr marL="457200" lvl="1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205038"/>
            <a:ext cx="8362950" cy="2016125"/>
          </a:xfrm>
        </p:spPr>
        <p:txBody>
          <a:bodyPr/>
          <a:lstStyle/>
          <a:p>
            <a:r>
              <a:rPr lang="en-GB" sz="4000" b="1" smtClean="0"/>
              <a:t>Clustering</a:t>
            </a:r>
            <a:br>
              <a:rPr lang="en-GB" sz="4000" b="1" smtClean="0"/>
            </a:br>
            <a:r>
              <a:rPr lang="en-GB" sz="4000" b="1" smtClean="0"/>
              <a:t>and</a:t>
            </a:r>
            <a:br>
              <a:rPr lang="en-GB" sz="4000" b="1" smtClean="0"/>
            </a:br>
            <a:r>
              <a:rPr lang="en-GB" sz="4000" b="1" smtClean="0"/>
              <a:t>Covenanting Churches</a:t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Local and district arrangements to share ministry and resources </a:t>
            </a:r>
            <a:br>
              <a:rPr lang="en-GB" sz="4000" b="1" smtClean="0"/>
            </a:br>
            <a:r>
              <a:rPr lang="en-GB" sz="4800" b="1" smtClean="0"/>
              <a:t/>
            </a:r>
            <a:br>
              <a:rPr lang="en-GB" sz="4800" b="1" smtClean="0"/>
            </a:br>
            <a:endParaRPr lang="en-GB" sz="3600" b="1" smtClean="0"/>
          </a:p>
        </p:txBody>
      </p:sp>
      <p:sp>
        <p:nvSpPr>
          <p:cNvPr id="860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7D3AE4B-9F3F-44BB-B39E-41E1C051E880}" type="slidenum">
              <a:rPr lang="en-GB" sz="1400">
                <a:latin typeface="Arial" charset="0"/>
              </a:rPr>
              <a:pPr algn="r"/>
              <a:t>30</a:t>
            </a:fld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en-GB" sz="4000" b="1" smtClean="0"/>
              <a:t>Other considerations….</a:t>
            </a:r>
            <a:endParaRPr lang="en-GB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341438"/>
            <a:ext cx="7772400" cy="4114800"/>
          </a:xfrm>
        </p:spPr>
        <p:txBody>
          <a:bodyPr/>
          <a:lstStyle/>
          <a:p>
            <a:r>
              <a:rPr lang="en-GB" sz="2800" b="1" smtClean="0"/>
              <a:t>Think Church Planting</a:t>
            </a:r>
            <a:r>
              <a:rPr lang="en-GB" sz="2800" smtClean="0"/>
              <a:t> - Church planting has been a major source of growth in the 1990s, across all denominations</a:t>
            </a:r>
          </a:p>
          <a:p>
            <a:r>
              <a:rPr lang="en-GB" sz="2800" b="1" smtClean="0"/>
              <a:t>Think Networks</a:t>
            </a:r>
            <a:r>
              <a:rPr lang="en-GB" sz="2800" smtClean="0"/>
              <a:t> - The parish system is an excellent way of covering the population geographically. However most people today relate to others  through networks, rather than geography</a:t>
            </a:r>
          </a:p>
          <a:p>
            <a:r>
              <a:rPr lang="en-GB" sz="2800" b="1" smtClean="0"/>
              <a:t>Think Ecumenically</a:t>
            </a:r>
            <a:r>
              <a:rPr lang="en-GB" sz="2800" smtClean="0"/>
              <a:t> - Other churches are wrestling with the same issues</a:t>
            </a:r>
          </a:p>
          <a:p>
            <a:endParaRPr lang="en-GB" sz="2800" smtClean="0"/>
          </a:p>
        </p:txBody>
      </p:sp>
      <p:sp>
        <p:nvSpPr>
          <p:cNvPr id="8909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CC8EC5-C889-40A7-ABB0-3D2425D11DAB}" type="slidenum">
              <a:rPr lang="en-GB" sz="1400">
                <a:latin typeface="Arial" charset="0"/>
              </a:rPr>
              <a:pPr algn="r"/>
              <a:t>31</a:t>
            </a:fld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3600"/>
            <a:ext cx="9144000" cy="1189038"/>
          </a:xfrm>
        </p:spPr>
        <p:txBody>
          <a:bodyPr/>
          <a:lstStyle/>
          <a:p>
            <a:r>
              <a:rPr lang="en-GB" sz="4000" b="1" smtClean="0"/>
              <a:t>The Minster Model</a:t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Major church acting as source of ministry to serve churches in a district</a:t>
            </a:r>
            <a:r>
              <a:rPr lang="en-GB" b="1" smtClean="0"/>
              <a:t> </a:t>
            </a:r>
            <a:br>
              <a:rPr lang="en-GB" b="1" smtClean="0"/>
            </a:br>
            <a:endParaRPr lang="en-GB" sz="3600" b="1" smtClean="0"/>
          </a:p>
        </p:txBody>
      </p:sp>
      <p:sp>
        <p:nvSpPr>
          <p:cNvPr id="8704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5098E2-35BB-4954-B908-8EEBBF71E3CC}" type="slidenum">
              <a:rPr lang="en-GB" sz="1400">
                <a:latin typeface="Arial" charset="0"/>
              </a:rPr>
              <a:pPr algn="r"/>
              <a:t>32</a:t>
            </a:fld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565400"/>
            <a:ext cx="7956550" cy="1189038"/>
          </a:xfrm>
        </p:spPr>
        <p:txBody>
          <a:bodyPr/>
          <a:lstStyle/>
          <a:p>
            <a:r>
              <a:rPr lang="en-GB" sz="4000" b="1" smtClean="0"/>
              <a:t>Cell Church Development</a:t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Alternative model rooted in small groups (variety of ages) to serve neighbourhood as a network</a:t>
            </a:r>
            <a:r>
              <a:rPr lang="en-GB" smtClean="0"/>
              <a:t> </a:t>
            </a:r>
            <a:br>
              <a:rPr lang="en-GB" smtClean="0"/>
            </a:br>
            <a:endParaRPr lang="en-GB" sz="3600" b="1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2306638"/>
            <a:ext cx="7772400" cy="3789362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8806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FED9DF-293D-4A41-8EA8-4CF48BD36771}" type="slidenum">
              <a:rPr lang="en-GB" sz="1400">
                <a:latin typeface="Arial" charset="0"/>
              </a:rPr>
              <a:pPr algn="r"/>
              <a:t>33</a:t>
            </a:fld>
            <a:endParaRPr lang="en-GB" sz="1400">
              <a:latin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213360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Sustainability</a:t>
            </a:r>
            <a:endParaRPr lang="en-US" b="1" smtClean="0">
              <a:solidFill>
                <a:srgbClr val="7E6BC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313"/>
            <a:ext cx="6983412" cy="4611687"/>
          </a:xfrm>
        </p:spPr>
        <p:txBody>
          <a:bodyPr/>
          <a:lstStyle/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In January 2011 an initiative was launched called “Plain Speaking”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It is designed on the Toronto model of comparing Mission Strength and Finance Strength</a:t>
            </a:r>
          </a:p>
          <a:p>
            <a:pPr marL="457200" lvl="1" indent="0"/>
            <a:r>
              <a:rPr lang="en-US" smtClean="0">
                <a:solidFill>
                  <a:srgbClr val="A379BB"/>
                </a:solidFill>
              </a:rPr>
              <a:t> Every Deanery has undertaken the exercise</a:t>
            </a:r>
            <a:endParaRPr lang="en-US" smtClean="0"/>
          </a:p>
          <a:p>
            <a:pPr marL="457200" lvl="1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235075"/>
          </a:xfrm>
        </p:spPr>
        <p:txBody>
          <a:bodyPr/>
          <a:lstStyle/>
          <a:p>
            <a:pPr eaLnBrk="1" hangingPunct="1"/>
            <a:r>
              <a:rPr lang="en-GB" sz="6000" smtClean="0"/>
              <a:t>The Sustainability agenda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6000" smtClean="0"/>
              <a:t>  </a:t>
            </a:r>
            <a:r>
              <a:rPr lang="en-GB" sz="4800" smtClean="0"/>
              <a:t>The </a:t>
            </a:r>
            <a:r>
              <a:rPr lang="en-GB" sz="4800" b="1" smtClean="0">
                <a:solidFill>
                  <a:srgbClr val="C259D7"/>
                </a:solidFill>
              </a:rPr>
              <a:t>Church of England</a:t>
            </a:r>
            <a:r>
              <a:rPr lang="en-GB" sz="4800" smtClean="0"/>
              <a:t>  aims to </a:t>
            </a:r>
            <a:r>
              <a:rPr lang="en-GB" sz="4800" b="1" smtClean="0"/>
              <a:t>encourage</a:t>
            </a:r>
            <a:r>
              <a:rPr lang="en-GB" sz="4800" smtClean="0"/>
              <a:t>   “</a:t>
            </a:r>
            <a:r>
              <a:rPr lang="en-GB" sz="4800" b="1" smtClean="0">
                <a:solidFill>
                  <a:schemeClr val="folHlink"/>
                </a:solidFill>
              </a:rPr>
              <a:t>a </a:t>
            </a:r>
            <a:r>
              <a:rPr lang="en-GB" sz="4800" b="1" smtClean="0">
                <a:solidFill>
                  <a:srgbClr val="FF0000"/>
                </a:solidFill>
              </a:rPr>
              <a:t>flourishing </a:t>
            </a:r>
            <a:r>
              <a:rPr lang="en-GB" sz="4800" b="1" smtClean="0">
                <a:solidFill>
                  <a:schemeClr val="folHlink"/>
                </a:solidFill>
              </a:rPr>
              <a:t>Christian presence in every community</a:t>
            </a:r>
            <a:r>
              <a:rPr lang="en-GB" sz="480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33375"/>
            <a:ext cx="6769100" cy="5522913"/>
          </a:xfr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E6BC9"/>
                </a:solidFill>
              </a:rPr>
              <a:t>Financial Resource Indicators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sz="2800" smtClean="0">
                <a:solidFill>
                  <a:srgbClr val="A379BB"/>
                </a:solidFill>
              </a:rPr>
              <a:t>+ or – Ministry Contribution as % (R or C).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>
                <a:solidFill>
                  <a:srgbClr val="A379BB"/>
                </a:solidFill>
              </a:rPr>
              <a:t>Overall Share Receipts.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>
                <a:solidFill>
                  <a:srgbClr val="A379BB"/>
                </a:solidFill>
              </a:rPr>
              <a:t>Surplus or Loss over the last three years.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>
                <a:solidFill>
                  <a:srgbClr val="A379BB"/>
                </a:solidFill>
              </a:rPr>
              <a:t>% Increase or Decrease in TVI (Total Voluntary Income)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>
                <a:solidFill>
                  <a:srgbClr val="A379BB"/>
                </a:solidFill>
              </a:rPr>
              <a:t>Size of reserves as a percentage of Average Annual Expenditure.</a:t>
            </a:r>
          </a:p>
          <a:p>
            <a:pPr marL="609600" indent="-609600"/>
            <a:endParaRPr lang="en-GB" sz="2800" smtClean="0">
              <a:solidFill>
                <a:srgbClr val="A379BB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3492" name="Object 2"/>
          <p:cNvGraphicFramePr>
            <a:graphicFrameLocks noChangeAspect="1"/>
          </p:cNvGraphicFramePr>
          <p:nvPr/>
        </p:nvGraphicFramePr>
        <p:xfrm>
          <a:off x="-396875" y="0"/>
          <a:ext cx="9677400" cy="7027863"/>
        </p:xfrm>
        <a:graphic>
          <a:graphicData uri="http://schemas.openxmlformats.org/presentationml/2006/ole">
            <p:oleObj spid="_x0000_s63492" name="Photo Editor Photo" r:id="rId4" imgW="10698068" imgH="7561905" progId="MSPhotoEd.3">
              <p:embed/>
            </p:oleObj>
          </a:graphicData>
        </a:graphic>
      </p:graphicFrame>
      <p:sp>
        <p:nvSpPr>
          <p:cNvPr id="63493" name="Title 7"/>
          <p:cNvSpPr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b="1">
                <a:solidFill>
                  <a:schemeClr val="hlink"/>
                </a:solidFill>
                <a:latin typeface="Calibri" pitchFamily="34" charset="0"/>
              </a:rPr>
              <a:t>Sustaining Mission and Ministry in the Diocese of Lichfield</a:t>
            </a:r>
            <a:endParaRPr lang="en-US" sz="4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 </a:t>
            </a:r>
            <a:r>
              <a:rPr lang="en-GB" b="1" smtClean="0">
                <a:solidFill>
                  <a:srgbClr val="7E6BC9"/>
                </a:solidFill>
              </a:rPr>
              <a:t>Mission and Church Health Indicators</a:t>
            </a:r>
            <a:r>
              <a:rPr lang="en-GB" sz="3200" smtClean="0"/>
              <a:t/>
            </a:r>
            <a:br>
              <a:rPr lang="en-GB" sz="32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1800" smtClean="0"/>
              <a:t>Opportunity				Engagement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5902325" cy="3538538"/>
          </a:xfrm>
        </p:spPr>
        <p:txBody>
          <a:bodyPr/>
          <a:lstStyle/>
          <a:p>
            <a:r>
              <a:rPr lang="en-GB" b="1" smtClean="0"/>
              <a:t>Going for Growth by:</a:t>
            </a:r>
          </a:p>
          <a:p>
            <a:pPr>
              <a:buFontTx/>
              <a:buAutoNum type="arabicPeriod"/>
            </a:pPr>
            <a:r>
              <a:rPr lang="en-GB" smtClean="0">
                <a:solidFill>
                  <a:srgbClr val="A379BB"/>
                </a:solidFill>
              </a:rPr>
              <a:t>Discovering the Heart of God.</a:t>
            </a:r>
          </a:p>
          <a:p>
            <a:pPr>
              <a:buFontTx/>
              <a:buAutoNum type="arabicPeriod"/>
            </a:pPr>
            <a:r>
              <a:rPr lang="en-GB" smtClean="0">
                <a:solidFill>
                  <a:srgbClr val="A379BB"/>
                </a:solidFill>
              </a:rPr>
              <a:t>Growing Disciples.</a:t>
            </a:r>
          </a:p>
          <a:p>
            <a:pPr>
              <a:buFontTx/>
              <a:buAutoNum type="arabicPeriod"/>
            </a:pPr>
            <a:r>
              <a:rPr lang="en-GB" smtClean="0">
                <a:solidFill>
                  <a:srgbClr val="A379BB"/>
                </a:solidFill>
              </a:rPr>
              <a:t>Reaching New Generations.</a:t>
            </a:r>
          </a:p>
          <a:p>
            <a:pPr>
              <a:buFontTx/>
              <a:buAutoNum type="arabicPeriod"/>
            </a:pPr>
            <a:r>
              <a:rPr lang="en-GB" smtClean="0">
                <a:solidFill>
                  <a:srgbClr val="A379BB"/>
                </a:solidFill>
              </a:rPr>
              <a:t>Transforming Communities.</a:t>
            </a:r>
          </a:p>
          <a:p>
            <a:pPr>
              <a:buFontTx/>
              <a:buAutoNum type="arabicPeriod"/>
            </a:pPr>
            <a:r>
              <a:rPr lang="en-GB" smtClean="0">
                <a:solidFill>
                  <a:srgbClr val="A379BB"/>
                </a:solidFill>
              </a:rPr>
              <a:t>Practising Generosity</a:t>
            </a:r>
            <a:r>
              <a:rPr lang="en-GB" smtClean="0"/>
              <a:t>.</a:t>
            </a:r>
          </a:p>
          <a:p>
            <a:endParaRPr lang="en-GB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854</Words>
  <Application>Microsoft Office PowerPoint</Application>
  <PresentationFormat>On-screen Show (4:3)</PresentationFormat>
  <Paragraphs>106</Paragraphs>
  <Slides>33</Slides>
  <Notes>0</Notes>
  <HiddenSlides>6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Times New Roman</vt:lpstr>
      <vt:lpstr>Arial</vt:lpstr>
      <vt:lpstr>Calibri</vt:lpstr>
      <vt:lpstr>Wingdings</vt:lpstr>
      <vt:lpstr>Default Design</vt:lpstr>
      <vt:lpstr>Microsoft Photo Editor 3.0 Photo</vt:lpstr>
      <vt:lpstr>Finance in Mission </vt:lpstr>
      <vt:lpstr>Lichfield Diocese</vt:lpstr>
      <vt:lpstr>Issues Facing Lichfield</vt:lpstr>
      <vt:lpstr>Sustainability</vt:lpstr>
      <vt:lpstr>The Sustainability agenda</vt:lpstr>
      <vt:lpstr>Slide 6</vt:lpstr>
      <vt:lpstr>Financial Resource Indicators</vt:lpstr>
      <vt:lpstr>Slide 8</vt:lpstr>
      <vt:lpstr>  Mission and Church Health Indicators  Opportunity    Engagement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Mutual Support</vt:lpstr>
      <vt:lpstr>Slide 19</vt:lpstr>
      <vt:lpstr>New Share Formula</vt:lpstr>
      <vt:lpstr>New Share Formula</vt:lpstr>
      <vt:lpstr>Slide 22</vt:lpstr>
      <vt:lpstr>Slide 23</vt:lpstr>
      <vt:lpstr>Factor X</vt:lpstr>
      <vt:lpstr>Practising Generosity</vt:lpstr>
      <vt:lpstr>Vision</vt:lpstr>
      <vt:lpstr>Finance in Mission </vt:lpstr>
      <vt:lpstr>Area Priest with Local Ministry  Covenanting parishes with variety of ministries and “focal” ministers</vt:lpstr>
      <vt:lpstr>The Enterprise Model   Community projects to develop ownership, opportunity and pastoral contact </vt:lpstr>
      <vt:lpstr>Clustering and Covenanting Churches  Local and district arrangements to share ministry and resources   </vt:lpstr>
      <vt:lpstr>Other considerations….</vt:lpstr>
      <vt:lpstr>The Minster Model  Major church acting as source of ministry to serve churches in a district  </vt:lpstr>
      <vt:lpstr>Cell Church Development  Alternative model rooted in small groups (variety of ages) to serve neighbourhood as a network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John Wilson</cp:lastModifiedBy>
  <cp:revision>31</cp:revision>
  <dcterms:created xsi:type="dcterms:W3CDTF">2010-07-12T13:29:59Z</dcterms:created>
  <dcterms:modified xsi:type="dcterms:W3CDTF">2012-10-31T15:42:39Z</dcterms:modified>
</cp:coreProperties>
</file>